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0"/>
  </p:notesMasterIdLst>
  <p:sldIdLst>
    <p:sldId id="287" r:id="rId2"/>
    <p:sldId id="370" r:id="rId3"/>
    <p:sldId id="414" r:id="rId4"/>
    <p:sldId id="392" r:id="rId5"/>
    <p:sldId id="415" r:id="rId6"/>
    <p:sldId id="289" r:id="rId7"/>
    <p:sldId id="307" r:id="rId8"/>
    <p:sldId id="303" r:id="rId9"/>
    <p:sldId id="304" r:id="rId10"/>
    <p:sldId id="393" r:id="rId11"/>
    <p:sldId id="296" r:id="rId12"/>
    <p:sldId id="294" r:id="rId13"/>
    <p:sldId id="314" r:id="rId14"/>
    <p:sldId id="316" r:id="rId15"/>
    <p:sldId id="317" r:id="rId16"/>
    <p:sldId id="323" r:id="rId17"/>
    <p:sldId id="293" r:id="rId18"/>
    <p:sldId id="405" r:id="rId19"/>
  </p:sldIdLst>
  <p:sldSz cx="12192000" cy="6858000"/>
  <p:notesSz cx="6858000" cy="9144000"/>
  <p:embeddedFontLst>
    <p:embeddedFont>
      <p:font typeface="나눔스퀘어_ac ExtraBold" panose="020B0600000101010101" pitchFamily="50" charset="-127"/>
      <p:bold r:id="rId2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76235" autoAdjust="0"/>
  </p:normalViewPr>
  <p:slideViewPr>
    <p:cSldViewPr snapToGrid="0">
      <p:cViewPr varScale="1">
        <p:scale>
          <a:sx n="65" d="100"/>
          <a:sy n="65" d="100"/>
        </p:scale>
        <p:origin x="90" y="4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fld id="{C55FD69A-B417-4749-BC19-BA73D8A02160}" type="datetimeFigureOut">
              <a:rPr lang="ko-KR" altLang="en-US" smtClean="0"/>
              <a:pPr/>
              <a:t>2022-09-07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fld id="{FBBEBB69-FA36-41C1-8EC4-0598536D443B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474212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나눔스퀘어_ac ExtraBold" panose="020B0600000101010101" pitchFamily="50" charset="-127"/>
        <a:ea typeface="나눔스퀘어_ac ExtraBold" panose="020B0600000101010101" pitchFamily="50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나눔스퀘어_ac ExtraBold" panose="020B0600000101010101" pitchFamily="50" charset="-127"/>
        <a:ea typeface="나눔스퀘어_ac ExtraBold" panose="020B0600000101010101" pitchFamily="50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나눔스퀘어_ac ExtraBold" panose="020B0600000101010101" pitchFamily="50" charset="-127"/>
        <a:ea typeface="나눔스퀘어_ac ExtraBold" panose="020B0600000101010101" pitchFamily="50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나눔스퀘어_ac ExtraBold" panose="020B0600000101010101" pitchFamily="50" charset="-127"/>
        <a:ea typeface="나눔스퀘어_ac ExtraBold" panose="020B0600000101010101" pitchFamily="50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나눔스퀘어_ac ExtraBold" panose="020B0600000101010101" pitchFamily="50" charset="-127"/>
        <a:ea typeface="나눔스퀘어_ac ExtraBold" panose="020B0600000101010101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CDE10B-91E0-4118-92C2-21AA8D9AD407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85074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CDE10B-91E0-4118-92C2-21AA8D9AD407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56603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CDE10B-91E0-4118-92C2-21AA8D9AD407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34386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CDE10B-91E0-4118-92C2-21AA8D9AD407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63767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CDE10B-91E0-4118-92C2-21AA8D9AD407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72974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CDE10B-91E0-4118-92C2-21AA8D9AD407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60027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CDE10B-91E0-4118-92C2-21AA8D9AD407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73753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CDE10B-91E0-4118-92C2-21AA8D9AD407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79998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CDE10B-91E0-4118-92C2-21AA8D9AD407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15149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CDE10B-91E0-4118-92C2-21AA8D9AD407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55722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CDE10B-91E0-4118-92C2-21AA8D9AD407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86092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CDE10B-91E0-4118-92C2-21AA8D9AD407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1561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CDE10B-91E0-4118-92C2-21AA8D9AD407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65429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CDE10B-91E0-4118-92C2-21AA8D9AD407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96038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CDE10B-91E0-4118-92C2-21AA8D9AD407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86808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CCA33B-731F-EAF3-3AB9-684B9745B9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784604D-BFBC-0C76-2EE2-BD6302427D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0DECA4D-A1B9-D59F-AA84-E8FE91ABCC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7D3E7-0EFF-46D1-ABD3-1AF3508F9D64}" type="datetimeFigureOut">
              <a:rPr lang="ko-KR" altLang="en-US" smtClean="0"/>
              <a:t>2022-09-07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C2DD67A-0417-8D0D-4B0F-05C0E09F47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C0E766E-0718-CBD6-1773-29D29B4CAF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06166-41F3-4B22-86E4-9AB5CEA104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26634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776FFE-25BA-F0A9-CF23-758DF77C47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846D77C-B554-2E4B-32FF-DC540F9F61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9EB6115-6501-1AB6-50C7-45E6EEBF12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7D3E7-0EFF-46D1-ABD3-1AF3508F9D64}" type="datetimeFigureOut">
              <a:rPr lang="ko-KR" altLang="en-US" smtClean="0"/>
              <a:t>2022-09-07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F38543B-78BF-1FD8-47A7-CE773DA17B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851EF72-6831-DCAB-3883-66CD65FE3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06166-41F3-4B22-86E4-9AB5CEA104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78836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57D577C-BBF4-4F53-03B5-47899DB7663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058417D-CAB9-B742-EEE4-CAFA274222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6BDCB81-617C-0384-87E2-3385C5974E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7D3E7-0EFF-46D1-ABD3-1AF3508F9D64}" type="datetimeFigureOut">
              <a:rPr lang="ko-KR" altLang="en-US" smtClean="0"/>
              <a:t>2022-09-07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E2FBB88-5BA8-CF3E-8525-887CAF9207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6B27F2E-B115-4766-DBBE-1EC39D01E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06166-41F3-4B22-86E4-9AB5CEA104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0337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3B924C-DCE9-60F5-05BE-F9B2823A1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8C6BC1-2DED-7728-2E55-04B8E7166A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7E7C5B9-4560-6E05-8D0D-D15DACD798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7D3E7-0EFF-46D1-ABD3-1AF3508F9D64}" type="datetimeFigureOut">
              <a:rPr lang="ko-KR" altLang="en-US" smtClean="0"/>
              <a:t>2022-09-07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7C052AA-063E-DCD9-E4C4-46A12F3130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1C6CB22-0EAE-144D-8BFA-75C33BD3C2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06166-41F3-4B22-86E4-9AB5CEA104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85645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46E3DE-3415-59A8-AEDF-9C2CDF7B36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E5BBDFF-301A-1399-CE3D-1376DBD7A2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C502CBF-AB84-6E08-E196-948F8D7594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7D3E7-0EFF-46D1-ABD3-1AF3508F9D64}" type="datetimeFigureOut">
              <a:rPr lang="ko-KR" altLang="en-US" smtClean="0"/>
              <a:t>2022-09-07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EB7ADB5-DC24-4404-9EFC-134AB24766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42190F-CEA7-C868-D1A8-C9AA65AE2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06166-41F3-4B22-86E4-9AB5CEA104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08811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E5CC4C-4516-1DAD-A95F-67EF4E5EB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52CE845-7584-F220-B210-D156C0FD461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C185C95-E722-C797-D1CE-6F2C7FE007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57FD989-2378-EE7C-E4E9-56E7FB778C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7D3E7-0EFF-46D1-ABD3-1AF3508F9D64}" type="datetimeFigureOut">
              <a:rPr lang="ko-KR" altLang="en-US" smtClean="0"/>
              <a:t>2022-09-07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016C5C9-BA12-E521-4AF4-FB0403E7B6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4D1ADE5-0A61-21B6-FF0E-36505D395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06166-41F3-4B22-86E4-9AB5CEA104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14163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58DEE2-8A8A-7F62-B93C-457E7135C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CB9A7DC-3197-37FB-5483-F3BA84C934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06D43B6-9553-7CDC-7E40-EF4E314D06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F06FA2E-CEEF-57D1-36B0-81D41E4EDE5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25916D1-3391-672B-7E9B-37699309F98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9747660-9EA7-81AA-433B-BA4BF1E530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7D3E7-0EFF-46D1-ABD3-1AF3508F9D64}" type="datetimeFigureOut">
              <a:rPr lang="ko-KR" altLang="en-US" smtClean="0"/>
              <a:t>2022-09-07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DCBB886-BFA7-E082-72B7-754D30D681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5FAAD65-674A-740A-E432-413E9B8380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06166-41F3-4B22-86E4-9AB5CEA104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26216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CE0725-4306-ECFA-6A29-3209173E8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68F0FF5-F2FE-0E5D-9D18-356E180BD6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7D3E7-0EFF-46D1-ABD3-1AF3508F9D64}" type="datetimeFigureOut">
              <a:rPr lang="ko-KR" altLang="en-US" smtClean="0"/>
              <a:t>2022-09-07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D631338-3C0A-B7A2-937D-9C353579BF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1AD6A17-4088-633B-C1D4-F3C36D3C30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06166-41F3-4B22-86E4-9AB5CEA104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64996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4410DD3-AA12-1E15-87C5-17BEFB9624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7D3E7-0EFF-46D1-ABD3-1AF3508F9D64}" type="datetimeFigureOut">
              <a:rPr lang="ko-KR" altLang="en-US" smtClean="0"/>
              <a:t>2022-09-07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CFFF393-0596-9E62-858E-674C7EEC98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65B6F8B-E8FB-E2C1-506E-DB306ADF1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06166-41F3-4B22-86E4-9AB5CEA104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5336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8B095C-DCC2-EABC-BBCF-333F5F5F9D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72D49C5-CF23-1025-DF58-757B165B5B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A0093C0-C6E8-E12E-14C6-74D115AA74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C6C35CB-FFEC-E6BF-8346-5861016C4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7D3E7-0EFF-46D1-ABD3-1AF3508F9D64}" type="datetimeFigureOut">
              <a:rPr lang="ko-KR" altLang="en-US" smtClean="0"/>
              <a:t>2022-09-07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6F9C075-D337-841C-CB97-AE563BECB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7319090-9F6C-CE8A-9DC5-98BDB80861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06166-41F3-4B22-86E4-9AB5CEA104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25573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F80058-1448-2CEE-1FB8-96E80D0DD7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1C8C1B3-4567-A424-B3FE-E422A24DE57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F4AA595-6B0A-31C6-C7CF-5619B71403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A01EA68-C591-68D6-F2B0-4706D2D71A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7D3E7-0EFF-46D1-ABD3-1AF3508F9D64}" type="datetimeFigureOut">
              <a:rPr lang="ko-KR" altLang="en-US" smtClean="0"/>
              <a:t>2022-09-07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92F5B68-B74D-CA0C-99D9-BEBA2F8D27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BEF2EBD-CE6F-55E5-227F-7542C3D16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06166-41F3-4B22-86E4-9AB5CEA104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70887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EC17171-350D-42D4-A708-D9095D4705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60206ED-FC34-3B1B-12F5-0F412E2F53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3F31C18-75A5-D2AD-E6FE-9BBE8D1BC25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fld id="{B457D3E7-0EFF-46D1-ABD3-1AF3508F9D64}" type="datetimeFigureOut">
              <a:rPr lang="ko-KR" altLang="en-US" smtClean="0"/>
              <a:pPr/>
              <a:t>2022-09-07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9E481CF-F54A-B97F-4EF6-EC079B7937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20F01CB-E326-9D78-0A85-4F7CFE9D86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fld id="{61F06166-41F3-4B22-86E4-9AB5CEA10411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115577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나눔스퀘어_ac ExtraBold" panose="020B0600000101010101" pitchFamily="50" charset="-127"/>
          <a:ea typeface="나눔스퀘어_ac ExtraBold" panose="020B0600000101010101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나눔스퀘어_ac ExtraBold" panose="020B0600000101010101" pitchFamily="50" charset="-127"/>
          <a:ea typeface="나눔스퀘어_ac ExtraBold" panose="020B0600000101010101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나눔스퀘어_ac ExtraBold" panose="020B0600000101010101" pitchFamily="50" charset="-127"/>
          <a:ea typeface="나눔스퀘어_ac ExtraBold" panose="020B0600000101010101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나눔스퀘어_ac ExtraBold" panose="020B0600000101010101" pitchFamily="50" charset="-127"/>
          <a:ea typeface="나눔스퀘어_ac ExtraBold" panose="020B0600000101010101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나눔스퀘어_ac ExtraBold" panose="020B0600000101010101" pitchFamily="50" charset="-127"/>
          <a:ea typeface="나눔스퀘어_ac ExtraBold" panose="020B0600000101010101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나눔스퀘어_ac ExtraBold" panose="020B0600000101010101" pitchFamily="50" charset="-127"/>
          <a:ea typeface="나눔스퀘어_ac ExtraBold" panose="020B0600000101010101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jpeg"/><Relationship Id="rId5" Type="http://schemas.openxmlformats.org/officeDocument/2006/relationships/image" Target="../media/image21.jpeg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gif"/><Relationship Id="rId5" Type="http://schemas.openxmlformats.org/officeDocument/2006/relationships/image" Target="../media/image24.gif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6.png"/><Relationship Id="rId9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jpeg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gif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5181" y="158262"/>
            <a:ext cx="1718896" cy="404446"/>
          </a:xfrm>
          <a:prstGeom prst="rect">
            <a:avLst/>
          </a:prstGeom>
        </p:spPr>
      </p:pic>
      <p:grpSp>
        <p:nvGrpSpPr>
          <p:cNvPr id="37" name="그룹 36"/>
          <p:cNvGrpSpPr/>
          <p:nvPr/>
        </p:nvGrpSpPr>
        <p:grpSpPr>
          <a:xfrm>
            <a:off x="-9967990" y="-8200105"/>
            <a:ext cx="24568893" cy="23225943"/>
            <a:chOff x="-17814132" y="-15617260"/>
            <a:chExt cx="44418093" cy="44418093"/>
          </a:xfrm>
        </p:grpSpPr>
        <p:grpSp>
          <p:nvGrpSpPr>
            <p:cNvPr id="5" name="Group"/>
            <p:cNvGrpSpPr/>
            <p:nvPr/>
          </p:nvGrpSpPr>
          <p:grpSpPr>
            <a:xfrm>
              <a:off x="-17814132" y="-15617260"/>
              <a:ext cx="44418093" cy="44418093"/>
              <a:chOff x="0" y="0"/>
              <a:chExt cx="40592573" cy="40592573"/>
            </a:xfrm>
          </p:grpSpPr>
          <p:grpSp>
            <p:nvGrpSpPr>
              <p:cNvPr id="6" name="Group"/>
              <p:cNvGrpSpPr/>
              <p:nvPr/>
            </p:nvGrpSpPr>
            <p:grpSpPr>
              <a:xfrm>
                <a:off x="0" y="0"/>
                <a:ext cx="40592574" cy="40592574"/>
                <a:chOff x="0" y="0"/>
                <a:chExt cx="40592573" cy="40592573"/>
              </a:xfrm>
            </p:grpSpPr>
            <p:sp>
              <p:nvSpPr>
                <p:cNvPr id="10" name="Circle"/>
                <p:cNvSpPr/>
                <p:nvPr/>
              </p:nvSpPr>
              <p:spPr>
                <a:xfrm>
                  <a:off x="11890523" y="11890523"/>
                  <a:ext cx="16811527" cy="16811527"/>
                </a:xfrm>
                <a:prstGeom prst="ellipse">
                  <a:avLst/>
                </a:prstGeom>
                <a:noFill/>
                <a:ln w="38100" cap="flat">
                  <a:solidFill>
                    <a:srgbClr val="D9DDE0">
                      <a:alpha val="10242"/>
                    </a:srgbClr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3200" baseline="0">
                      <a:solidFill>
                        <a:srgbClr val="FFFFFF"/>
                      </a:solidFill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pPr>
                  <a:endParaRPr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endParaRPr>
                </a:p>
              </p:txBody>
            </p:sp>
            <p:sp>
              <p:nvSpPr>
                <p:cNvPr id="11" name="Circle"/>
                <p:cNvSpPr/>
                <p:nvPr/>
              </p:nvSpPr>
              <p:spPr>
                <a:xfrm>
                  <a:off x="13583446" y="13583446"/>
                  <a:ext cx="13425681" cy="13425681"/>
                </a:xfrm>
                <a:prstGeom prst="ellipse">
                  <a:avLst/>
                </a:prstGeom>
                <a:noFill/>
                <a:ln w="38100" cap="flat">
                  <a:solidFill>
                    <a:srgbClr val="D9DDE0">
                      <a:alpha val="23297"/>
                    </a:srgbClr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3200" baseline="0">
                      <a:solidFill>
                        <a:srgbClr val="FFFFFF"/>
                      </a:solidFill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pPr>
                  <a:endParaRPr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endParaRPr>
                </a:p>
              </p:txBody>
            </p:sp>
            <p:sp>
              <p:nvSpPr>
                <p:cNvPr id="12" name="Circle"/>
                <p:cNvSpPr/>
                <p:nvPr/>
              </p:nvSpPr>
              <p:spPr>
                <a:xfrm>
                  <a:off x="14985820" y="14985820"/>
                  <a:ext cx="10620934" cy="10620934"/>
                </a:xfrm>
                <a:prstGeom prst="ellipse">
                  <a:avLst/>
                </a:prstGeom>
                <a:noFill/>
                <a:ln w="38100" cap="flat">
                  <a:solidFill>
                    <a:srgbClr val="D9DDE0">
                      <a:alpha val="41969"/>
                    </a:srgbClr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3200" baseline="0">
                      <a:solidFill>
                        <a:srgbClr val="FFFFFF"/>
                      </a:solidFill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pPr>
                  <a:endParaRPr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endParaRPr>
                </a:p>
              </p:txBody>
            </p:sp>
            <p:sp>
              <p:nvSpPr>
                <p:cNvPr id="13" name="Circle"/>
                <p:cNvSpPr/>
                <p:nvPr/>
              </p:nvSpPr>
              <p:spPr>
                <a:xfrm>
                  <a:off x="16210929" y="16210928"/>
                  <a:ext cx="8170717" cy="8170717"/>
                </a:xfrm>
                <a:prstGeom prst="ellipse">
                  <a:avLst/>
                </a:prstGeom>
                <a:noFill/>
                <a:ln w="38100" cap="flat">
                  <a:solidFill>
                    <a:srgbClr val="D9DDE0">
                      <a:alpha val="55840"/>
                    </a:srgbClr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3200" baseline="0">
                      <a:solidFill>
                        <a:srgbClr val="FFFFFF"/>
                      </a:solidFill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pPr>
                  <a:endParaRPr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endParaRPr>
                </a:p>
              </p:txBody>
            </p:sp>
            <p:sp>
              <p:nvSpPr>
                <p:cNvPr id="14" name="Circle"/>
                <p:cNvSpPr/>
                <p:nvPr/>
              </p:nvSpPr>
              <p:spPr>
                <a:xfrm>
                  <a:off x="17235760" y="17235760"/>
                  <a:ext cx="6121056" cy="6121056"/>
                </a:xfrm>
                <a:prstGeom prst="ellipse">
                  <a:avLst/>
                </a:prstGeom>
                <a:noFill/>
                <a:ln w="38100" cap="flat">
                  <a:solidFill>
                    <a:srgbClr val="D9DDE0">
                      <a:alpha val="77087"/>
                    </a:srgbClr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3200" baseline="0">
                      <a:solidFill>
                        <a:srgbClr val="FFFFFF"/>
                      </a:solidFill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pPr>
                  <a:endParaRPr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endParaRPr>
                </a:p>
              </p:txBody>
            </p:sp>
            <p:sp>
              <p:nvSpPr>
                <p:cNvPr id="15" name="Circle"/>
                <p:cNvSpPr/>
                <p:nvPr/>
              </p:nvSpPr>
              <p:spPr>
                <a:xfrm>
                  <a:off x="5426561" y="5426561"/>
                  <a:ext cx="29739451" cy="29739451"/>
                </a:xfrm>
                <a:prstGeom prst="ellipse">
                  <a:avLst/>
                </a:prstGeom>
                <a:noFill/>
                <a:ln w="38100" cap="flat">
                  <a:solidFill>
                    <a:srgbClr val="D9DDE0">
                      <a:alpha val="10242"/>
                    </a:srgbClr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3200" baseline="0">
                      <a:solidFill>
                        <a:srgbClr val="FFFFFF"/>
                      </a:solidFill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pPr>
                  <a:endParaRPr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endParaRPr>
                </a:p>
              </p:txBody>
            </p:sp>
            <p:sp>
              <p:nvSpPr>
                <p:cNvPr id="16" name="Circle"/>
                <p:cNvSpPr/>
                <p:nvPr/>
              </p:nvSpPr>
              <p:spPr>
                <a:xfrm>
                  <a:off x="2761064" y="2761064"/>
                  <a:ext cx="35070446" cy="35070447"/>
                </a:xfrm>
                <a:prstGeom prst="ellipse">
                  <a:avLst/>
                </a:prstGeom>
                <a:noFill/>
                <a:ln w="38100" cap="flat">
                  <a:solidFill>
                    <a:srgbClr val="D9DDE0">
                      <a:alpha val="19560"/>
                    </a:srgbClr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3200" baseline="0">
                      <a:solidFill>
                        <a:srgbClr val="FFFFFF"/>
                      </a:solidFill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pPr>
                  <a:endParaRPr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endParaRPr>
                </a:p>
              </p:txBody>
            </p:sp>
            <p:sp>
              <p:nvSpPr>
                <p:cNvPr id="17" name="Circle"/>
                <p:cNvSpPr/>
                <p:nvPr/>
              </p:nvSpPr>
              <p:spPr>
                <a:xfrm>
                  <a:off x="0" y="0"/>
                  <a:ext cx="40592574" cy="40592574"/>
                </a:xfrm>
                <a:prstGeom prst="ellipse">
                  <a:avLst/>
                </a:prstGeom>
                <a:noFill/>
                <a:ln w="38100" cap="flat">
                  <a:solidFill>
                    <a:srgbClr val="D9DDE0">
                      <a:alpha val="36010"/>
                    </a:srgbClr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3200" baseline="0">
                      <a:solidFill>
                        <a:srgbClr val="FFFFFF"/>
                      </a:solidFill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pPr>
                  <a:endParaRPr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endParaRPr>
                </a:p>
              </p:txBody>
            </p:sp>
            <p:sp>
              <p:nvSpPr>
                <p:cNvPr id="18" name="Circle"/>
                <p:cNvSpPr/>
                <p:nvPr/>
              </p:nvSpPr>
              <p:spPr>
                <a:xfrm>
                  <a:off x="7901970" y="7901970"/>
                  <a:ext cx="24788634" cy="24788634"/>
                </a:xfrm>
                <a:prstGeom prst="ellipse">
                  <a:avLst/>
                </a:prstGeom>
                <a:noFill/>
                <a:ln w="38100" cap="flat">
                  <a:solidFill>
                    <a:srgbClr val="D9DDE0">
                      <a:alpha val="6147"/>
                    </a:srgbClr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3200" baseline="0">
                      <a:solidFill>
                        <a:srgbClr val="FFFFFF"/>
                      </a:solidFill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pPr>
                  <a:endParaRPr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endParaRPr>
                </a:p>
              </p:txBody>
            </p:sp>
          </p:grpSp>
          <p:sp>
            <p:nvSpPr>
              <p:cNvPr id="7" name="Circle"/>
              <p:cNvSpPr/>
              <p:nvPr/>
            </p:nvSpPr>
            <p:spPr>
              <a:xfrm>
                <a:off x="18400194" y="16429423"/>
                <a:ext cx="357636" cy="357635"/>
              </a:xfrm>
              <a:prstGeom prst="ellipse">
                <a:avLst/>
              </a:prstGeom>
              <a:solidFill>
                <a:srgbClr val="9EAAB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defRPr sz="3200" baseline="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  <p:sp>
            <p:nvSpPr>
              <p:cNvPr id="8" name="Circle"/>
              <p:cNvSpPr/>
              <p:nvPr/>
            </p:nvSpPr>
            <p:spPr>
              <a:xfrm>
                <a:off x="24541519" y="17161053"/>
                <a:ext cx="250163" cy="250163"/>
              </a:xfrm>
              <a:prstGeom prst="ellipse">
                <a:avLst/>
              </a:prstGeom>
              <a:solidFill>
                <a:srgbClr val="9EAAB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defRPr sz="3200" baseline="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  <p:sp>
            <p:nvSpPr>
              <p:cNvPr id="9" name="Circle"/>
              <p:cNvSpPr/>
              <p:nvPr/>
            </p:nvSpPr>
            <p:spPr>
              <a:xfrm>
                <a:off x="25108706" y="24529817"/>
                <a:ext cx="447760" cy="447760"/>
              </a:xfrm>
              <a:prstGeom prst="ellipse">
                <a:avLst/>
              </a:prstGeom>
              <a:solidFill>
                <a:srgbClr val="9EAAB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defRPr sz="3200" baseline="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</p:grpSp>
        <p:sp>
          <p:nvSpPr>
            <p:cNvPr id="19" name="Circle"/>
            <p:cNvSpPr/>
            <p:nvPr/>
          </p:nvSpPr>
          <p:spPr>
            <a:xfrm>
              <a:off x="1955196" y="4039457"/>
              <a:ext cx="4907534" cy="4907534"/>
            </a:xfrm>
            <a:prstGeom prst="ellipse">
              <a:avLst/>
            </a:prstGeom>
            <a:solidFill>
              <a:srgbClr val="FFFFFF"/>
            </a:solidFill>
            <a:ln w="12700">
              <a:miter lim="400000"/>
            </a:ln>
            <a:effectLst>
              <a:outerShdw blurRad="635000" dist="138440" dir="5400000" rotWithShape="0">
                <a:srgbClr val="475D84">
                  <a:alpha val="22000"/>
                </a:srgbClr>
              </a:outerShdw>
            </a:effectLst>
          </p:spPr>
          <p:txBody>
            <a:bodyPr lIns="50800" tIns="50800" rIns="50800" bIns="50800" anchor="ctr"/>
            <a:lstStyle/>
            <a:p>
              <a:pPr algn="ctr">
                <a:lnSpc>
                  <a:spcPct val="100000"/>
                </a:lnSpc>
                <a:defRPr sz="3200" baseline="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20" name="Circle"/>
            <p:cNvSpPr/>
            <p:nvPr/>
          </p:nvSpPr>
          <p:spPr>
            <a:xfrm>
              <a:off x="7881497" y="7669848"/>
              <a:ext cx="3441875" cy="3441875"/>
            </a:xfrm>
            <a:prstGeom prst="ellipse">
              <a:avLst/>
            </a:prstGeom>
            <a:solidFill>
              <a:srgbClr val="EDF0F3"/>
            </a:solidFill>
            <a:ln w="12700">
              <a:miter lim="400000"/>
            </a:ln>
            <a:effectLst>
              <a:outerShdw blurRad="635000" dist="138440" dir="5400000" rotWithShape="0">
                <a:srgbClr val="475D84">
                  <a:alpha val="22000"/>
                </a:srgbClr>
              </a:outerShdw>
            </a:effectLst>
          </p:spPr>
          <p:txBody>
            <a:bodyPr lIns="50800" tIns="50800" rIns="50800" bIns="50800" anchor="ctr"/>
            <a:lstStyle/>
            <a:p>
              <a:pPr algn="ctr">
                <a:lnSpc>
                  <a:spcPct val="100000"/>
                </a:lnSpc>
                <a:defRPr sz="3200" baseline="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21" name="Circle"/>
            <p:cNvSpPr/>
            <p:nvPr/>
          </p:nvSpPr>
          <p:spPr>
            <a:xfrm>
              <a:off x="8994617" y="3740900"/>
              <a:ext cx="1968221" cy="1968221"/>
            </a:xfrm>
            <a:prstGeom prst="ellipse">
              <a:avLst/>
            </a:prstGeom>
            <a:solidFill>
              <a:srgbClr val="FFFFFF"/>
            </a:solidFill>
            <a:ln w="12700">
              <a:miter lim="400000"/>
            </a:ln>
            <a:effectLst>
              <a:outerShdw blurRad="635000" dist="138440" dir="5400000" rotWithShape="0">
                <a:srgbClr val="475D84">
                  <a:alpha val="22000"/>
                </a:srgbClr>
              </a:outerShdw>
            </a:effectLst>
          </p:spPr>
          <p:txBody>
            <a:bodyPr lIns="50800" tIns="50800" rIns="50800" bIns="50800" anchor="ctr"/>
            <a:lstStyle/>
            <a:p>
              <a:pPr algn="ctr">
                <a:lnSpc>
                  <a:spcPct val="100000"/>
                </a:lnSpc>
                <a:defRPr sz="3200" baseline="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22" name="Circle"/>
            <p:cNvSpPr/>
            <p:nvPr/>
          </p:nvSpPr>
          <p:spPr>
            <a:xfrm>
              <a:off x="1356852" y="10108886"/>
              <a:ext cx="2573003" cy="2573003"/>
            </a:xfrm>
            <a:prstGeom prst="ellipse">
              <a:avLst/>
            </a:prstGeom>
            <a:solidFill>
              <a:srgbClr val="EDF0F3"/>
            </a:solidFill>
            <a:ln w="12700">
              <a:miter lim="400000"/>
            </a:ln>
            <a:effectLst>
              <a:outerShdw blurRad="635000" dist="138440" dir="5400000" rotWithShape="0">
                <a:srgbClr val="475D84">
                  <a:alpha val="22000"/>
                </a:srgbClr>
              </a:outerShdw>
            </a:effectLst>
          </p:spPr>
          <p:txBody>
            <a:bodyPr lIns="50800" tIns="50800" rIns="50800" bIns="50800" anchor="ctr"/>
            <a:lstStyle/>
            <a:p>
              <a:pPr algn="ctr">
                <a:lnSpc>
                  <a:spcPct val="100000"/>
                </a:lnSpc>
                <a:defRPr sz="3200" baseline="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23" name="Circle"/>
            <p:cNvSpPr/>
            <p:nvPr/>
          </p:nvSpPr>
          <p:spPr>
            <a:xfrm>
              <a:off x="3733182" y="1925373"/>
              <a:ext cx="1848610" cy="1848611"/>
            </a:xfrm>
            <a:prstGeom prst="ellipse">
              <a:avLst/>
            </a:prstGeom>
            <a:solidFill>
              <a:srgbClr val="FFFFFF"/>
            </a:solidFill>
            <a:ln w="12700">
              <a:miter lim="400000"/>
            </a:ln>
            <a:effectLst>
              <a:outerShdw blurRad="635000" dist="138440" dir="5400000" rotWithShape="0">
                <a:srgbClr val="475D84">
                  <a:alpha val="22000"/>
                </a:srgbClr>
              </a:outerShdw>
            </a:effectLst>
          </p:spPr>
          <p:txBody>
            <a:bodyPr lIns="50800" tIns="50800" rIns="50800" bIns="50800" anchor="ctr"/>
            <a:lstStyle/>
            <a:p>
              <a:pPr algn="ctr">
                <a:lnSpc>
                  <a:spcPct val="100000"/>
                </a:lnSpc>
                <a:defRPr sz="3200" baseline="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24" name="Circle"/>
            <p:cNvSpPr/>
            <p:nvPr/>
          </p:nvSpPr>
          <p:spPr>
            <a:xfrm>
              <a:off x="6076724" y="-219106"/>
              <a:ext cx="3303426" cy="3303426"/>
            </a:xfrm>
            <a:prstGeom prst="ellipse">
              <a:avLst/>
            </a:prstGeom>
            <a:solidFill>
              <a:srgbClr val="EDF0F3"/>
            </a:solidFill>
            <a:ln w="12700">
              <a:miter lim="400000"/>
            </a:ln>
            <a:effectLst>
              <a:outerShdw blurRad="635000" dist="138440" dir="5400000" rotWithShape="0">
                <a:srgbClr val="475D84">
                  <a:alpha val="22000"/>
                </a:srgbClr>
              </a:outerShdw>
            </a:effectLst>
          </p:spPr>
          <p:txBody>
            <a:bodyPr lIns="50800" tIns="50800" rIns="50800" bIns="50800" anchor="ctr"/>
            <a:lstStyle/>
            <a:p>
              <a:pPr algn="ctr">
                <a:lnSpc>
                  <a:spcPct val="100000"/>
                </a:lnSpc>
                <a:defRPr sz="3200" baseline="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25" name="Circle"/>
            <p:cNvSpPr/>
            <p:nvPr/>
          </p:nvSpPr>
          <p:spPr>
            <a:xfrm>
              <a:off x="6076724" y="12120076"/>
              <a:ext cx="2498842" cy="2498842"/>
            </a:xfrm>
            <a:prstGeom prst="ellipse">
              <a:avLst/>
            </a:prstGeom>
            <a:solidFill>
              <a:srgbClr val="FFFFFF"/>
            </a:solidFill>
            <a:ln w="12700">
              <a:miter lim="400000"/>
            </a:ln>
            <a:effectLst>
              <a:outerShdw blurRad="635000" dist="138440" dir="5400000" rotWithShape="0">
                <a:srgbClr val="475D84">
                  <a:alpha val="22000"/>
                </a:srgbClr>
              </a:outerShdw>
            </a:effectLst>
          </p:spPr>
          <p:txBody>
            <a:bodyPr lIns="50800" tIns="50800" rIns="50800" bIns="50800" anchor="ctr"/>
            <a:lstStyle/>
            <a:p>
              <a:pPr algn="ctr">
                <a:lnSpc>
                  <a:spcPct val="100000"/>
                </a:lnSpc>
                <a:defRPr sz="3200" baseline="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26" name="Circle"/>
            <p:cNvSpPr/>
            <p:nvPr/>
          </p:nvSpPr>
          <p:spPr>
            <a:xfrm>
              <a:off x="6265350" y="10317379"/>
              <a:ext cx="510935" cy="510935"/>
            </a:xfrm>
            <a:prstGeom prst="ellipse">
              <a:avLst/>
            </a:prstGeom>
            <a:solidFill>
              <a:srgbClr val="FFFFFF"/>
            </a:solidFill>
            <a:ln w="12700">
              <a:miter lim="400000"/>
            </a:ln>
            <a:effectLst>
              <a:outerShdw blurRad="635000" dist="138440" dir="5400000" rotWithShape="0">
                <a:srgbClr val="475D84">
                  <a:alpha val="22000"/>
                </a:srgbClr>
              </a:outerShdw>
            </a:effectLst>
          </p:spPr>
          <p:txBody>
            <a:bodyPr lIns="50800" tIns="50800" rIns="50800" bIns="50800" anchor="ctr"/>
            <a:lstStyle/>
            <a:p>
              <a:pPr algn="ctr">
                <a:lnSpc>
                  <a:spcPct val="100000"/>
                </a:lnSpc>
                <a:defRPr sz="3200" baseline="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27" name="Circle"/>
            <p:cNvSpPr/>
            <p:nvPr/>
          </p:nvSpPr>
          <p:spPr>
            <a:xfrm>
              <a:off x="302406" y="1925373"/>
              <a:ext cx="510934" cy="510934"/>
            </a:xfrm>
            <a:prstGeom prst="ellipse">
              <a:avLst/>
            </a:prstGeom>
            <a:solidFill>
              <a:srgbClr val="FFFFFF"/>
            </a:solidFill>
            <a:ln w="12700">
              <a:miter lim="400000"/>
            </a:ln>
            <a:effectLst>
              <a:outerShdw blurRad="635000" dist="138440" dir="5400000" rotWithShape="0">
                <a:srgbClr val="475D84">
                  <a:alpha val="22000"/>
                </a:srgbClr>
              </a:outerShdw>
            </a:effectLst>
          </p:spPr>
          <p:txBody>
            <a:bodyPr lIns="50800" tIns="50800" rIns="50800" bIns="50800" anchor="ctr"/>
            <a:lstStyle/>
            <a:p>
              <a:pPr algn="ctr">
                <a:lnSpc>
                  <a:spcPct val="100000"/>
                </a:lnSpc>
                <a:defRPr sz="3200" baseline="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28" name="Circle"/>
            <p:cNvSpPr/>
            <p:nvPr/>
          </p:nvSpPr>
          <p:spPr>
            <a:xfrm>
              <a:off x="7161814" y="4844567"/>
              <a:ext cx="510935" cy="510935"/>
            </a:xfrm>
            <a:prstGeom prst="ellipse">
              <a:avLst/>
            </a:prstGeom>
            <a:solidFill>
              <a:srgbClr val="FFFFFF"/>
            </a:solidFill>
            <a:ln w="12700">
              <a:miter lim="400000"/>
            </a:ln>
            <a:effectLst>
              <a:outerShdw blurRad="635000" dist="138440" dir="5400000" rotWithShape="0">
                <a:srgbClr val="475D84">
                  <a:alpha val="22000"/>
                </a:srgbClr>
              </a:outerShdw>
            </a:effectLst>
          </p:spPr>
          <p:txBody>
            <a:bodyPr lIns="50800" tIns="50800" rIns="50800" bIns="50800" anchor="ctr"/>
            <a:lstStyle/>
            <a:p>
              <a:pPr algn="ctr">
                <a:lnSpc>
                  <a:spcPct val="100000"/>
                </a:lnSpc>
                <a:defRPr sz="3200" baseline="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pic>
          <p:nvPicPr>
            <p:cNvPr id="29" name="그림 개체 틀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05" r="5805"/>
            <a:stretch>
              <a:fillRect/>
            </a:stretch>
          </p:blipFill>
          <p:spPr>
            <a:xfrm>
              <a:off x="1356062" y="10074941"/>
              <a:ext cx="2573001" cy="2606948"/>
            </a:xfrm>
            <a:prstGeom prst="ellipse">
              <a:avLst/>
            </a:prstGeom>
          </p:spPr>
        </p:pic>
        <p:pic>
          <p:nvPicPr>
            <p:cNvPr id="30" name="그림 개체 틀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544" r="15544"/>
            <a:stretch>
              <a:fillRect/>
            </a:stretch>
          </p:blipFill>
          <p:spPr>
            <a:xfrm>
              <a:off x="6075417" y="-224676"/>
              <a:ext cx="3306924" cy="3302124"/>
            </a:xfrm>
            <a:prstGeom prst="ellipse">
              <a:avLst/>
            </a:prstGeom>
          </p:spPr>
        </p:pic>
        <p:pic>
          <p:nvPicPr>
            <p:cNvPr id="31" name="그림 개체 틀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75" r="21875"/>
            <a:stretch>
              <a:fillRect/>
            </a:stretch>
          </p:blipFill>
          <p:spPr>
            <a:xfrm>
              <a:off x="7881938" y="7672388"/>
              <a:ext cx="3433017" cy="3433017"/>
            </a:xfrm>
            <a:prstGeom prst="ellipse">
              <a:avLst/>
            </a:prstGeom>
          </p:spPr>
        </p:pic>
        <p:sp>
          <p:nvSpPr>
            <p:cNvPr id="32" name="Circle"/>
            <p:cNvSpPr/>
            <p:nvPr/>
          </p:nvSpPr>
          <p:spPr>
            <a:xfrm>
              <a:off x="7885389" y="7668565"/>
              <a:ext cx="3441875" cy="3441875"/>
            </a:xfrm>
            <a:prstGeom prst="ellipse">
              <a:avLst/>
            </a:prstGeom>
            <a:gradFill>
              <a:gsLst>
                <a:gs pos="0">
                  <a:srgbClr val="4983D0">
                    <a:alpha val="52982"/>
                  </a:srgbClr>
                </a:gs>
                <a:gs pos="100000">
                  <a:srgbClr val="01CAE5">
                    <a:alpha val="52982"/>
                  </a:srgbClr>
                </a:gs>
              </a:gsLst>
              <a:lin ang="2600932"/>
            </a:gra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>
                <a:lnSpc>
                  <a:spcPct val="100000"/>
                </a:lnSpc>
                <a:defRPr sz="3200" baseline="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33" name="Circle"/>
            <p:cNvSpPr/>
            <p:nvPr/>
          </p:nvSpPr>
          <p:spPr>
            <a:xfrm>
              <a:off x="6075417" y="-224676"/>
              <a:ext cx="3320171" cy="3330300"/>
            </a:xfrm>
            <a:prstGeom prst="ellipse">
              <a:avLst/>
            </a:prstGeom>
            <a:gradFill>
              <a:gsLst>
                <a:gs pos="0">
                  <a:srgbClr val="4983D0">
                    <a:alpha val="52982"/>
                  </a:srgbClr>
                </a:gs>
                <a:gs pos="100000">
                  <a:srgbClr val="01CAE5">
                    <a:alpha val="52982"/>
                  </a:srgbClr>
                </a:gs>
              </a:gsLst>
              <a:lin ang="2600932"/>
            </a:gra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>
                <a:lnSpc>
                  <a:spcPct val="100000"/>
                </a:lnSpc>
                <a:defRPr sz="3200" baseline="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34" name="Circle"/>
            <p:cNvSpPr/>
            <p:nvPr/>
          </p:nvSpPr>
          <p:spPr>
            <a:xfrm>
              <a:off x="1356062" y="10074941"/>
              <a:ext cx="2573001" cy="2606948"/>
            </a:xfrm>
            <a:prstGeom prst="ellipse">
              <a:avLst/>
            </a:prstGeom>
            <a:gradFill>
              <a:gsLst>
                <a:gs pos="0">
                  <a:srgbClr val="4983D0">
                    <a:alpha val="52982"/>
                  </a:srgbClr>
                </a:gs>
                <a:gs pos="100000">
                  <a:srgbClr val="01CAE5">
                    <a:alpha val="52982"/>
                  </a:srgbClr>
                </a:gs>
              </a:gsLst>
              <a:lin ang="2600932"/>
            </a:gra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>
                <a:lnSpc>
                  <a:spcPct val="100000"/>
                </a:lnSpc>
                <a:defRPr sz="3200" baseline="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36" name="Rectangle 3"/>
            <p:cNvSpPr>
              <a:spLocks/>
            </p:cNvSpPr>
            <p:nvPr/>
          </p:nvSpPr>
          <p:spPr bwMode="auto">
            <a:xfrm>
              <a:off x="13930297" y="5994798"/>
              <a:ext cx="7815650" cy="12556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square" lIns="50800" tIns="50800" rIns="50800" bIns="50800" anchor="ctr">
              <a:spAutoFit/>
            </a:bodyPr>
            <a:lstStyle/>
            <a:p>
              <a:pPr algn="r" eaLnBrk="1">
                <a:lnSpc>
                  <a:spcPct val="100000"/>
                </a:lnSpc>
                <a:defRPr/>
              </a:pPr>
              <a:r>
                <a:rPr lang="en-US" altLang="ko-KR" sz="3600" b="1" baseline="0" dirty="0">
                  <a:solidFill>
                    <a:srgbClr val="1454A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Computer</a:t>
              </a:r>
              <a:r>
                <a:rPr lang="en-US" altLang="ko-KR" sz="3600" b="1" dirty="0">
                  <a:solidFill>
                    <a:srgbClr val="1454A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Vision</a:t>
              </a:r>
              <a:endParaRPr lang="en-US" altLang="ko-KR" sz="3600" b="1" baseline="0" dirty="0">
                <a:solidFill>
                  <a:srgbClr val="1454A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pic>
        <p:nvPicPr>
          <p:cNvPr id="38" name="그림 37" descr="텍스트이(가) 표시된 사진&#10;&#10;자동 생성된 설명">
            <a:extLst>
              <a:ext uri="{FF2B5EF4-FFF2-40B4-BE49-F238E27FC236}">
                <a16:creationId xmlns:a16="http://schemas.microsoft.com/office/drawing/2014/main" id="{55D8AEC7-3008-46AD-B596-52E50030373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134" r="1099"/>
          <a:stretch/>
        </p:blipFill>
        <p:spPr>
          <a:xfrm>
            <a:off x="1047746" y="2340418"/>
            <a:ext cx="3296604" cy="1629253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82009A5F-78E0-463B-890B-2650BB4DE3F2}"/>
              </a:ext>
            </a:extLst>
          </p:cNvPr>
          <p:cNvSpPr txBox="1"/>
          <p:nvPr/>
        </p:nvSpPr>
        <p:spPr>
          <a:xfrm>
            <a:off x="9450847" y="5816147"/>
            <a:ext cx="20922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err="1">
                <a:solidFill>
                  <a:schemeClr val="bg1">
                    <a:lumMod val="6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Dahyun</a:t>
            </a:r>
            <a:r>
              <a:rPr lang="en-US" altLang="ko-KR" sz="2400" dirty="0">
                <a:solidFill>
                  <a:schemeClr val="bg1">
                    <a:lumMod val="6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Kim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3832F82-DCCB-40D8-B11F-915369B13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44E24-DFCA-411C-AC62-7D3BB13AC40C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30557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5181" y="158262"/>
            <a:ext cx="1718896" cy="404446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310332" y="222865"/>
            <a:ext cx="7104260" cy="908815"/>
            <a:chOff x="575803" y="482447"/>
            <a:chExt cx="11234970" cy="2175461"/>
          </a:xfrm>
        </p:grpSpPr>
        <p:sp>
          <p:nvSpPr>
            <p:cNvPr id="38" name="TextBox 37"/>
            <p:cNvSpPr txBox="1"/>
            <p:nvPr/>
          </p:nvSpPr>
          <p:spPr>
            <a:xfrm>
              <a:off x="575803" y="482447"/>
              <a:ext cx="9006348" cy="13997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lnSpc>
                  <a:spcPct val="100000"/>
                </a:lnSpc>
                <a:defRPr sz="3200" b="1" spc="-150" baseline="0">
                  <a:solidFill>
                    <a:srgbClr val="1F497D">
                      <a:lumMod val="75000"/>
                    </a:srgbClr>
                  </a:solidFill>
                  <a:latin typeface="Arial" panose="020B0604020202020204" pitchFamily="34" charset="0"/>
                  <a:ea typeface="나눔고딕" panose="020D0604000000000000" pitchFamily="50" charset="-127"/>
                  <a:cs typeface="Arial" panose="020B0604020202020204" pitchFamily="34" charset="0"/>
                </a:defRPr>
              </a:lvl1pPr>
            </a:lstStyle>
            <a:p>
              <a:r>
                <a:rPr lang="en-US" altLang="ko-KR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OpenCV – Image Color</a:t>
              </a:r>
              <a:endPara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575803" y="1921172"/>
              <a:ext cx="8723217" cy="7367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 latinLnBrk="1" hangingPunct="1">
                <a:lnSpc>
                  <a:spcPct val="100000"/>
                </a:lnSpc>
              </a:pPr>
              <a:r>
                <a:rPr lang="en-US" altLang="ko-KR" sz="1400" b="1" kern="1200" baseline="0" dirty="0">
                  <a:solidFill>
                    <a:prstClr val="white">
                      <a:lumMod val="50000"/>
                    </a:prst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함초롬돋움" pitchFamily="18" charset="-127"/>
                </a:rPr>
                <a:t>PIAI Research Department</a:t>
              </a:r>
            </a:p>
          </p:txBody>
        </p:sp>
        <p:pic>
          <p:nvPicPr>
            <p:cNvPr id="40" name="Picture 3" descr="C:\Users\admin\Desktop\1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75803" y="1747998"/>
              <a:ext cx="11234970" cy="244278"/>
            </a:xfrm>
            <a:prstGeom prst="rect">
              <a:avLst/>
            </a:prstGeom>
            <a:noFill/>
          </p:spPr>
        </p:pic>
      </p:grpSp>
      <p:pic>
        <p:nvPicPr>
          <p:cNvPr id="17" name="그림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2945" y="1382300"/>
            <a:ext cx="4387528" cy="4179121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5167607" y="2019662"/>
            <a:ext cx="9891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spc="-1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(255, 0, 0)</a:t>
            </a:r>
            <a:endParaRPr lang="ko-KR" altLang="en-US" sz="1200" b="1" spc="-1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862462" y="4357078"/>
            <a:ext cx="9891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spc="-1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(0, 255, 0)</a:t>
            </a:r>
            <a:endParaRPr lang="ko-KR" altLang="en-US" sz="1200" b="1" spc="-1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425395" y="4356165"/>
            <a:ext cx="9891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spc="-1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(0, 0, 255)</a:t>
            </a:r>
            <a:endParaRPr lang="ko-KR" altLang="en-US" sz="1200" b="1" spc="-1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261425" y="2898042"/>
            <a:ext cx="11804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spc="-1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(255, 255, 0)</a:t>
            </a:r>
            <a:endParaRPr lang="ko-KR" altLang="en-US" sz="1200" b="1" spc="-1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932472" y="2898043"/>
            <a:ext cx="11804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spc="-1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(255, 0, 255)</a:t>
            </a:r>
            <a:endParaRPr lang="ko-KR" altLang="en-US" sz="1200" b="1" spc="-1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071973" y="4395233"/>
            <a:ext cx="11804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spc="-1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(0, 255, 255)</a:t>
            </a:r>
            <a:endParaRPr lang="ko-KR" altLang="en-US" sz="1200" b="1" spc="-1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001913" y="3696183"/>
            <a:ext cx="13717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spc="-1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(255, 255, 255)</a:t>
            </a:r>
            <a:endParaRPr lang="ko-KR" altLang="en-US" sz="1200" b="1" spc="-1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121282" y="5285337"/>
            <a:ext cx="7979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spc="-1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(0, 0, 0)</a:t>
            </a:r>
            <a:endParaRPr lang="ko-KR" altLang="en-US" sz="1200" b="1" spc="-1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1CC429C-B4A6-41D4-AB55-6323EC1A3F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44E24-DFCA-411C-AC62-7D3BB13AC40C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28065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5181" y="158262"/>
            <a:ext cx="1718896" cy="404446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310332" y="222865"/>
            <a:ext cx="7852593" cy="908815"/>
            <a:chOff x="575803" y="482447"/>
            <a:chExt cx="12418415" cy="2175461"/>
          </a:xfrm>
        </p:grpSpPr>
        <p:sp>
          <p:nvSpPr>
            <p:cNvPr id="38" name="TextBox 37"/>
            <p:cNvSpPr txBox="1"/>
            <p:nvPr/>
          </p:nvSpPr>
          <p:spPr>
            <a:xfrm>
              <a:off x="575803" y="482447"/>
              <a:ext cx="12418415" cy="13997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lnSpc>
                  <a:spcPct val="100000"/>
                </a:lnSpc>
                <a:defRPr sz="3200" b="1" spc="-150" baseline="0">
                  <a:solidFill>
                    <a:srgbClr val="1F497D">
                      <a:lumMod val="75000"/>
                    </a:srgbClr>
                  </a:solidFill>
                  <a:latin typeface="Arial" panose="020B0604020202020204" pitchFamily="34" charset="0"/>
                  <a:ea typeface="나눔고딕" panose="020D0604000000000000" pitchFamily="50" charset="-127"/>
                  <a:cs typeface="Arial" panose="020B0604020202020204" pitchFamily="34" charset="0"/>
                </a:defRPr>
              </a:lvl1pPr>
            </a:lstStyle>
            <a:p>
              <a:r>
                <a:rPr lang="en-US" altLang="ko-KR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OpenCV – Color Space</a:t>
              </a:r>
              <a:endPara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575803" y="1921172"/>
              <a:ext cx="8723217" cy="7367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 latinLnBrk="1" hangingPunct="1">
                <a:lnSpc>
                  <a:spcPct val="100000"/>
                </a:lnSpc>
              </a:pPr>
              <a:r>
                <a:rPr lang="en-US" altLang="ko-KR" sz="1400" b="1" kern="1200" baseline="0" dirty="0">
                  <a:solidFill>
                    <a:prstClr val="white">
                      <a:lumMod val="50000"/>
                    </a:prst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함초롬돋움" pitchFamily="18" charset="-127"/>
                </a:rPr>
                <a:t>PIAI Research Department</a:t>
              </a:r>
            </a:p>
          </p:txBody>
        </p:sp>
        <p:pic>
          <p:nvPicPr>
            <p:cNvPr id="40" name="Picture 3" descr="C:\Users\admin\Desktop\1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75803" y="1747998"/>
              <a:ext cx="11234970" cy="244278"/>
            </a:xfrm>
            <a:prstGeom prst="rect">
              <a:avLst/>
            </a:prstGeom>
            <a:noFill/>
          </p:spPr>
        </p:pic>
      </p:grp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5"/>
          <a:srcRect r="60477" b="60385"/>
          <a:stretch/>
        </p:blipFill>
        <p:spPr>
          <a:xfrm>
            <a:off x="2481364" y="4588896"/>
            <a:ext cx="1217297" cy="915652"/>
          </a:xfrm>
          <a:prstGeom prst="rect">
            <a:avLst/>
          </a:prstGeom>
        </p:spPr>
      </p:pic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2658974" y="3961889"/>
            <a:ext cx="27844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000" b="1" spc="-15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나눔스퀘어_ac ExtraBold" charset="0"/>
              </a:rPr>
              <a:t>Binary Image</a:t>
            </a:r>
          </a:p>
        </p:txBody>
      </p:sp>
      <p:pic>
        <p:nvPicPr>
          <p:cNvPr id="9" name="Picture 3" descr="../../_images/image3.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224" r="80026" b="33413"/>
          <a:stretch/>
        </p:blipFill>
        <p:spPr bwMode="auto">
          <a:xfrm>
            <a:off x="3468180" y="1560415"/>
            <a:ext cx="912914" cy="1256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2"/>
          <p:cNvSpPr txBox="1">
            <a:spLocks noChangeArrowheads="1"/>
          </p:cNvSpPr>
          <p:nvPr/>
        </p:nvSpPr>
        <p:spPr>
          <a:xfrm>
            <a:off x="6252603" y="1100943"/>
            <a:ext cx="27844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000" b="1" spc="-15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나눔스퀘어_ac ExtraBold" charset="0"/>
              </a:rPr>
              <a:t>Grayscale Image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5"/>
          <a:srcRect l="53648" t="9663" b="46921"/>
          <a:stretch/>
        </p:blipFill>
        <p:spPr>
          <a:xfrm>
            <a:off x="4223153" y="4588896"/>
            <a:ext cx="1302646" cy="915652"/>
          </a:xfrm>
          <a:prstGeom prst="rect">
            <a:avLst/>
          </a:prstGeom>
        </p:spPr>
      </p:pic>
      <p:pic>
        <p:nvPicPr>
          <p:cNvPr id="12" name="Picture 3" descr="../../_images/image3.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388" t="32767" b="33152"/>
          <a:stretch/>
        </p:blipFill>
        <p:spPr bwMode="auto">
          <a:xfrm>
            <a:off x="7299695" y="1640247"/>
            <a:ext cx="903426" cy="12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오른쪽 화살표 12"/>
          <p:cNvSpPr/>
          <p:nvPr/>
        </p:nvSpPr>
        <p:spPr>
          <a:xfrm>
            <a:off x="3757639" y="4871259"/>
            <a:ext cx="407324" cy="32419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>
          <a:xfrm>
            <a:off x="2658974" y="1100943"/>
            <a:ext cx="27844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000" b="1" spc="-15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나눔스퀘어_ac ExtraBold" charset="0"/>
              </a:rPr>
              <a:t>Color Image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226369" y="2868775"/>
            <a:ext cx="16225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R : [0 ~ 255]</a:t>
            </a:r>
          </a:p>
          <a:p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G : [0 ~ 255]</a:t>
            </a:r>
          </a:p>
          <a:p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B : [0 ~ 255] 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803758" y="3170713"/>
            <a:ext cx="2403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intensity : [</a:t>
            </a:r>
            <a:r>
              <a:rPr lang="en-US" altLang="ko-KR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0 ~ 255</a:t>
            </a: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]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024461" y="5586150"/>
            <a:ext cx="2001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intensity : [0, 1]</a:t>
            </a: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61947" y="4322805"/>
            <a:ext cx="2906026" cy="1871168"/>
          </a:xfrm>
          <a:prstGeom prst="rect">
            <a:avLst/>
          </a:prstGeom>
        </p:spPr>
      </p:pic>
      <p:sp>
        <p:nvSpPr>
          <p:cNvPr id="19" name="Rectangle 2"/>
          <p:cNvSpPr txBox="1">
            <a:spLocks noChangeArrowheads="1"/>
          </p:cNvSpPr>
          <p:nvPr/>
        </p:nvSpPr>
        <p:spPr>
          <a:xfrm>
            <a:off x="6252602" y="3961889"/>
            <a:ext cx="27844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000" b="1" spc="-15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나눔스퀘어_ac ExtraBold" charset="0"/>
              </a:rPr>
              <a:t>HSV Image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744726" y="5824641"/>
            <a:ext cx="260565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Hue : [0 ~360]</a:t>
            </a:r>
          </a:p>
          <a:p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Saturation : [0 ~ 255]</a:t>
            </a:r>
          </a:p>
          <a:p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Value : [0 ~ 255]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B779025-406E-4369-9CB4-50A314DC17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44E24-DFCA-411C-AC62-7D3BB13AC40C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73888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5181" y="158262"/>
            <a:ext cx="1718896" cy="404446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310332" y="222865"/>
            <a:ext cx="7104260" cy="908815"/>
            <a:chOff x="575803" y="482447"/>
            <a:chExt cx="11234970" cy="2175461"/>
          </a:xfrm>
        </p:grpSpPr>
        <p:sp>
          <p:nvSpPr>
            <p:cNvPr id="38" name="TextBox 37"/>
            <p:cNvSpPr txBox="1"/>
            <p:nvPr/>
          </p:nvSpPr>
          <p:spPr>
            <a:xfrm>
              <a:off x="575803" y="482447"/>
              <a:ext cx="9006348" cy="13997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lnSpc>
                  <a:spcPct val="100000"/>
                </a:lnSpc>
                <a:defRPr sz="3200" b="1" spc="-150" baseline="0">
                  <a:solidFill>
                    <a:srgbClr val="1F497D">
                      <a:lumMod val="75000"/>
                    </a:srgbClr>
                  </a:solidFill>
                  <a:latin typeface="Arial" panose="020B0604020202020204" pitchFamily="34" charset="0"/>
                  <a:ea typeface="나눔고딕" panose="020D0604000000000000" pitchFamily="50" charset="-127"/>
                  <a:cs typeface="Arial" panose="020B0604020202020204" pitchFamily="34" charset="0"/>
                </a:defRPr>
              </a:lvl1pPr>
            </a:lstStyle>
            <a:p>
              <a:r>
                <a:rPr lang="en-US" altLang="ko-KR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OpenCV - Image Processing</a:t>
              </a:r>
              <a:endPara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575803" y="1921172"/>
              <a:ext cx="8723217" cy="7367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 latinLnBrk="1" hangingPunct="1">
                <a:lnSpc>
                  <a:spcPct val="100000"/>
                </a:lnSpc>
              </a:pPr>
              <a:r>
                <a:rPr lang="en-US" altLang="ko-KR" sz="1400" b="1" kern="1200" baseline="0" dirty="0">
                  <a:solidFill>
                    <a:prstClr val="white">
                      <a:lumMod val="50000"/>
                    </a:prst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함초롬돋움" pitchFamily="18" charset="-127"/>
                </a:rPr>
                <a:t>PIAI Research Department</a:t>
              </a:r>
            </a:p>
          </p:txBody>
        </p:sp>
        <p:pic>
          <p:nvPicPr>
            <p:cNvPr id="40" name="Picture 3" descr="C:\Users\admin\Desktop\1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75803" y="1747998"/>
              <a:ext cx="11234970" cy="244278"/>
            </a:xfrm>
            <a:prstGeom prst="rect">
              <a:avLst/>
            </a:prstGeom>
            <a:noFill/>
          </p:spPr>
        </p:pic>
      </p:grpSp>
      <p:sp>
        <p:nvSpPr>
          <p:cNvPr id="7" name="내용 개체 틀 2"/>
          <p:cNvSpPr txBox="1">
            <a:spLocks/>
          </p:cNvSpPr>
          <p:nvPr/>
        </p:nvSpPr>
        <p:spPr>
          <a:xfrm>
            <a:off x="512021" y="1155470"/>
            <a:ext cx="7725892" cy="11691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주어진 목적을 달성하기 위해 원래 영상을 새로운 영상으로 변환</a:t>
            </a:r>
            <a:endParaRPr lang="en-US" altLang="ko-KR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컴퓨터 비전의 전처리 과정</a:t>
            </a:r>
            <a:endParaRPr lang="en-US" altLang="ko-KR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530"/>
          <a:stretch/>
        </p:blipFill>
        <p:spPr>
          <a:xfrm>
            <a:off x="3269361" y="2482947"/>
            <a:ext cx="4968552" cy="3601970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ECFD65F-7AB7-49EB-B37F-463FD147B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44E24-DFCA-411C-AC62-7D3BB13AC40C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59139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5181" y="158262"/>
            <a:ext cx="1718896" cy="404446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310332" y="222865"/>
            <a:ext cx="8170938" cy="908815"/>
            <a:chOff x="575803" y="482447"/>
            <a:chExt cx="11234970" cy="2175461"/>
          </a:xfrm>
        </p:grpSpPr>
        <p:sp>
          <p:nvSpPr>
            <p:cNvPr id="38" name="TextBox 37"/>
            <p:cNvSpPr txBox="1"/>
            <p:nvPr/>
          </p:nvSpPr>
          <p:spPr>
            <a:xfrm>
              <a:off x="575803" y="482447"/>
              <a:ext cx="11234970" cy="13997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lnSpc>
                  <a:spcPct val="100000"/>
                </a:lnSpc>
                <a:defRPr sz="3200" b="1" spc="-150" baseline="0">
                  <a:solidFill>
                    <a:srgbClr val="1F497D">
                      <a:lumMod val="75000"/>
                    </a:srgbClr>
                  </a:solidFill>
                  <a:latin typeface="Arial" panose="020B0604020202020204" pitchFamily="34" charset="0"/>
                  <a:ea typeface="나눔고딕" panose="020D0604000000000000" pitchFamily="50" charset="-127"/>
                  <a:cs typeface="Arial" panose="020B0604020202020204" pitchFamily="34" charset="0"/>
                </a:defRPr>
              </a:lvl1pPr>
            </a:lstStyle>
            <a:p>
              <a:r>
                <a:rPr lang="en-US" altLang="ko-KR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Thresholding</a:t>
              </a:r>
              <a:endPara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575803" y="1921172"/>
              <a:ext cx="8723217" cy="7367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 latinLnBrk="1" hangingPunct="1">
                <a:lnSpc>
                  <a:spcPct val="100000"/>
                </a:lnSpc>
              </a:pPr>
              <a:r>
                <a:rPr lang="en-US" altLang="ko-KR" sz="1400" b="1" kern="1200" baseline="0" dirty="0">
                  <a:solidFill>
                    <a:prstClr val="white">
                      <a:lumMod val="50000"/>
                    </a:prst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함초롬돋움" pitchFamily="18" charset="-127"/>
                </a:rPr>
                <a:t>PIAI Research Department</a:t>
              </a:r>
            </a:p>
          </p:txBody>
        </p:sp>
        <p:pic>
          <p:nvPicPr>
            <p:cNvPr id="40" name="Picture 3" descr="C:\Users\admin\Desktop\1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75803" y="1747998"/>
              <a:ext cx="11234970" cy="244278"/>
            </a:xfrm>
            <a:prstGeom prst="rect">
              <a:avLst/>
            </a:prstGeom>
            <a:noFill/>
          </p:spPr>
        </p:pic>
      </p:grpSp>
      <p:pic>
        <p:nvPicPr>
          <p:cNvPr id="7" name="Picture 2" descr="../../_images/result011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74" t="8443" r="34065" b="49676"/>
          <a:stretch/>
        </p:blipFill>
        <p:spPr bwMode="auto">
          <a:xfrm>
            <a:off x="681475" y="1706894"/>
            <a:ext cx="4064651" cy="2589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../../_images/result021.jp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23" b="12467"/>
          <a:stretch/>
        </p:blipFill>
        <p:spPr bwMode="auto">
          <a:xfrm>
            <a:off x="6266576" y="1594666"/>
            <a:ext cx="3990449" cy="2677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4687454-9F07-45DD-B7EA-6321BF7E1B08}"/>
              </a:ext>
            </a:extLst>
          </p:cNvPr>
          <p:cNvSpPr txBox="1"/>
          <p:nvPr/>
        </p:nvSpPr>
        <p:spPr>
          <a:xfrm>
            <a:off x="6266576" y="1054306"/>
            <a:ext cx="29193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000" b="1" spc="-15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Adaptive Threshold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F27D97-24BF-441A-ADB1-3010BBFF268E}"/>
              </a:ext>
            </a:extLst>
          </p:cNvPr>
          <p:cNvSpPr txBox="1"/>
          <p:nvPr/>
        </p:nvSpPr>
        <p:spPr>
          <a:xfrm>
            <a:off x="563061" y="1131680"/>
            <a:ext cx="29193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000" b="1" spc="-15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Threshold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91930" y="4440675"/>
            <a:ext cx="5389340" cy="2395262"/>
          </a:xfrm>
          <a:prstGeom prst="rect">
            <a:avLst/>
          </a:prstGeom>
        </p:spPr>
      </p:pic>
      <p:sp>
        <p:nvSpPr>
          <p:cNvPr id="12" name="Rectangle 2"/>
          <p:cNvSpPr txBox="1">
            <a:spLocks noChangeArrowheads="1"/>
          </p:cNvSpPr>
          <p:nvPr/>
        </p:nvSpPr>
        <p:spPr>
          <a:xfrm>
            <a:off x="3411763" y="4348075"/>
            <a:ext cx="32416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000" b="1" spc="-15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나눔스퀘어_ac ExtraBold" charset="0"/>
              </a:rPr>
              <a:t>Otsu binarization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8B68585-1824-4731-930B-C164603206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44E24-DFCA-411C-AC62-7D3BB13AC40C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08823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5181" y="158262"/>
            <a:ext cx="1718896" cy="404446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310332" y="222865"/>
            <a:ext cx="7104260" cy="908815"/>
            <a:chOff x="575803" y="482447"/>
            <a:chExt cx="11234970" cy="2175461"/>
          </a:xfrm>
        </p:grpSpPr>
        <p:sp>
          <p:nvSpPr>
            <p:cNvPr id="38" name="TextBox 37"/>
            <p:cNvSpPr txBox="1"/>
            <p:nvPr/>
          </p:nvSpPr>
          <p:spPr>
            <a:xfrm>
              <a:off x="575803" y="482447"/>
              <a:ext cx="9006348" cy="13997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lnSpc>
                  <a:spcPct val="100000"/>
                </a:lnSpc>
                <a:defRPr sz="3200" b="1" spc="-150" baseline="0">
                  <a:solidFill>
                    <a:srgbClr val="1F497D">
                      <a:lumMod val="75000"/>
                    </a:srgbClr>
                  </a:solidFill>
                  <a:latin typeface="Arial" panose="020B0604020202020204" pitchFamily="34" charset="0"/>
                  <a:ea typeface="나눔고딕" panose="020D0604000000000000" pitchFamily="50" charset="-127"/>
                  <a:cs typeface="Arial" panose="020B0604020202020204" pitchFamily="34" charset="0"/>
                </a:defRPr>
              </a:lvl1pPr>
            </a:lstStyle>
            <a:p>
              <a:r>
                <a:rPr lang="en-US" altLang="ko-KR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Image Filtering</a:t>
              </a:r>
              <a:endPara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575803" y="1921172"/>
              <a:ext cx="8723217" cy="7367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 latinLnBrk="1" hangingPunct="1">
                <a:lnSpc>
                  <a:spcPct val="100000"/>
                </a:lnSpc>
              </a:pPr>
              <a:r>
                <a:rPr lang="en-US" altLang="ko-KR" sz="1400" b="1" kern="1200" baseline="0" dirty="0">
                  <a:solidFill>
                    <a:prstClr val="white">
                      <a:lumMod val="50000"/>
                    </a:prst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함초롬돋움" pitchFamily="18" charset="-127"/>
                </a:rPr>
                <a:t>PIAI Research Department</a:t>
              </a:r>
            </a:p>
          </p:txBody>
        </p:sp>
        <p:pic>
          <p:nvPicPr>
            <p:cNvPr id="40" name="Picture 3" descr="C:\Users\admin\Desktop\1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75803" y="1747998"/>
              <a:ext cx="11234970" cy="244278"/>
            </a:xfrm>
            <a:prstGeom prst="rect">
              <a:avLst/>
            </a:prstGeom>
            <a:noFill/>
          </p:spPr>
        </p:pic>
      </p:grpSp>
      <p:pic>
        <p:nvPicPr>
          <p:cNvPr id="8" name="Picture 4" descr="ê´ë ¨ ì´ë¯¸ì§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4688" y="1637607"/>
            <a:ext cx="5475911" cy="4737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convolution gifì ëí ì´ë¯¸ì§ ê²ìê²°ê³¼"/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35" y="1697259"/>
            <a:ext cx="6610985" cy="4797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2"/>
          <p:cNvSpPr txBox="1">
            <a:spLocks noChangeArrowheads="1"/>
          </p:cNvSpPr>
          <p:nvPr/>
        </p:nvSpPr>
        <p:spPr>
          <a:xfrm>
            <a:off x="1519842" y="5514576"/>
            <a:ext cx="2711336" cy="470588"/>
          </a:xfrm>
          <a:prstGeom prst="rect">
            <a:avLst/>
          </a:prstGeom>
          <a:ln/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0000"/>
              </a:lnSpc>
            </a:pPr>
            <a:r>
              <a:rPr lang="en-US" altLang="ko-KR" sz="2000" dirty="0">
                <a:solidFill>
                  <a:srgbClr val="0070C0"/>
                </a:solidFill>
                <a:latin typeface="나눔스퀘어_ac ExtraBold" panose="020B0600000101010101" pitchFamily="50" charset="-127"/>
                <a:ea typeface="굴림" panose="020B0600000101010101" pitchFamily="50" charset="-127"/>
                <a:sym typeface="나눔스퀘어_ac ExtraBold" charset="0"/>
              </a:rPr>
              <a:t>cv2.filter2D()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DC705E1-5DF3-43AE-BE5F-E22CF2BCBE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44E24-DFCA-411C-AC62-7D3BB13AC40C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10217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5181" y="158262"/>
            <a:ext cx="1718896" cy="404446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310332" y="222865"/>
            <a:ext cx="7104260" cy="908815"/>
            <a:chOff x="575803" y="482447"/>
            <a:chExt cx="11234970" cy="2175461"/>
          </a:xfrm>
        </p:grpSpPr>
        <p:sp>
          <p:nvSpPr>
            <p:cNvPr id="38" name="TextBox 37"/>
            <p:cNvSpPr txBox="1"/>
            <p:nvPr/>
          </p:nvSpPr>
          <p:spPr>
            <a:xfrm>
              <a:off x="575803" y="482447"/>
              <a:ext cx="9006348" cy="13997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lnSpc>
                  <a:spcPct val="100000"/>
                </a:lnSpc>
                <a:defRPr sz="3200" b="1" spc="-150" baseline="0">
                  <a:solidFill>
                    <a:srgbClr val="1F497D">
                      <a:lumMod val="75000"/>
                    </a:srgbClr>
                  </a:solidFill>
                  <a:latin typeface="Arial" panose="020B0604020202020204" pitchFamily="34" charset="0"/>
                  <a:ea typeface="나눔고딕" panose="020D0604000000000000" pitchFamily="50" charset="-127"/>
                  <a:cs typeface="Arial" panose="020B0604020202020204" pitchFamily="34" charset="0"/>
                </a:defRPr>
              </a:lvl1pPr>
            </a:lstStyle>
            <a:p>
              <a:r>
                <a:rPr lang="en-US" altLang="ko-KR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Image Filtering</a:t>
              </a:r>
              <a:endPara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575803" y="1921172"/>
              <a:ext cx="8723217" cy="7367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 latinLnBrk="1" hangingPunct="1">
                <a:lnSpc>
                  <a:spcPct val="100000"/>
                </a:lnSpc>
              </a:pPr>
              <a:r>
                <a:rPr lang="en-US" altLang="ko-KR" sz="1400" b="1" kern="1200" baseline="0" dirty="0">
                  <a:solidFill>
                    <a:prstClr val="white">
                      <a:lumMod val="50000"/>
                    </a:prst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함초롬돋움" pitchFamily="18" charset="-127"/>
                </a:rPr>
                <a:t>PIAI Research Department</a:t>
              </a:r>
            </a:p>
          </p:txBody>
        </p:sp>
        <p:pic>
          <p:nvPicPr>
            <p:cNvPr id="40" name="Picture 3" descr="C:\Users\admin\Desktop\1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75803" y="1747998"/>
              <a:ext cx="11234970" cy="244278"/>
            </a:xfrm>
            <a:prstGeom prst="rect">
              <a:avLst/>
            </a:prstGeom>
            <a:noFill/>
          </p:spPr>
        </p:pic>
      </p:grpSp>
      <p:sp>
        <p:nvSpPr>
          <p:cNvPr id="7" name="내용 개체 틀 1"/>
          <p:cNvSpPr txBox="1">
            <a:spLocks/>
          </p:cNvSpPr>
          <p:nvPr/>
        </p:nvSpPr>
        <p:spPr>
          <a:xfrm>
            <a:off x="6797259" y="2003171"/>
            <a:ext cx="1704207" cy="4993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b="1" spc="-1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Blurring</a:t>
            </a:r>
            <a:endParaRPr lang="ko-KR" altLang="en-US" sz="3200" spc="-150"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Arial" panose="020B0604020202020204" pitchFamily="34" charset="0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5"/>
          <a:srcRect l="34835" r="12341" b="13333"/>
          <a:stretch/>
        </p:blipFill>
        <p:spPr>
          <a:xfrm>
            <a:off x="6986645" y="2908690"/>
            <a:ext cx="1061791" cy="990738"/>
          </a:xfrm>
          <a:prstGeom prst="rect">
            <a:avLst/>
          </a:prstGeom>
        </p:spPr>
      </p:pic>
      <p:sp>
        <p:nvSpPr>
          <p:cNvPr id="10" name="내용 개체 틀 1"/>
          <p:cNvSpPr txBox="1">
            <a:spLocks/>
          </p:cNvSpPr>
          <p:nvPr/>
        </p:nvSpPr>
        <p:spPr>
          <a:xfrm>
            <a:off x="6161819" y="3897355"/>
            <a:ext cx="2172809" cy="7895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b="1" spc="-1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Motion blur</a:t>
            </a:r>
            <a:endParaRPr lang="ko-KR" altLang="en-US" sz="3200" spc="-150"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Arial" panose="020B0604020202020204" pitchFamily="34" charset="0"/>
            </a:endParaRPr>
          </a:p>
        </p:txBody>
      </p:sp>
      <p:pic>
        <p:nvPicPr>
          <p:cNvPr id="11" name="Picture 2" descr="https://k.kakaocdn.net/dn/dEU3CX/btqwpUQpXmP/80OvUnUMupFkWpGvdp6jkK/img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89"/>
          <a:stretch/>
        </p:blipFill>
        <p:spPr bwMode="auto">
          <a:xfrm>
            <a:off x="8048436" y="2941220"/>
            <a:ext cx="2901437" cy="1927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https://k.kakaocdn.net/dn/couEsz/btqwsdOFsX1/Ww9mvypKphKSTK3OenTSSK/img.pn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27"/>
          <a:stretch/>
        </p:blipFill>
        <p:spPr bwMode="auto">
          <a:xfrm>
            <a:off x="322284" y="2692866"/>
            <a:ext cx="3821282" cy="2424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57592" y="1005716"/>
            <a:ext cx="1390844" cy="990738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48436" y="1016306"/>
            <a:ext cx="2884459" cy="1927709"/>
          </a:xfrm>
          <a:prstGeom prst="rect">
            <a:avLst/>
          </a:prstGeom>
        </p:spPr>
      </p:pic>
      <p:sp>
        <p:nvSpPr>
          <p:cNvPr id="15" name="내용 개체 틀 1">
            <a:extLst>
              <a:ext uri="{FF2B5EF4-FFF2-40B4-BE49-F238E27FC236}">
                <a16:creationId xmlns:a16="http://schemas.microsoft.com/office/drawing/2014/main" id="{F71A1615-168A-4BCF-B27E-78D8D002F5E2}"/>
              </a:ext>
            </a:extLst>
          </p:cNvPr>
          <p:cNvSpPr txBox="1">
            <a:spLocks/>
          </p:cNvSpPr>
          <p:nvPr/>
        </p:nvSpPr>
        <p:spPr>
          <a:xfrm>
            <a:off x="6161819" y="5855663"/>
            <a:ext cx="1948774" cy="5794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b="1" spc="-1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Sharpening</a:t>
            </a:r>
            <a:endParaRPr lang="ko-KR" altLang="en-US" sz="3200" spc="-150"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Arial" panose="020B0604020202020204" pitchFamily="34" charset="0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A7488E08-AF68-4253-B1D5-D8BA9DBAF63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57592" y="4983461"/>
            <a:ext cx="1425230" cy="865319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DA492337-483C-45E4-91E6-2FFF64D1F97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048436" y="4889032"/>
            <a:ext cx="2911530" cy="1932464"/>
          </a:xfrm>
          <a:prstGeom prst="rect">
            <a:avLst/>
          </a:prstGeom>
        </p:spPr>
      </p:pic>
      <p:cxnSp>
        <p:nvCxnSpPr>
          <p:cNvPr id="5" name="연결선: 꺾임 4">
            <a:extLst>
              <a:ext uri="{FF2B5EF4-FFF2-40B4-BE49-F238E27FC236}">
                <a16:creationId xmlns:a16="http://schemas.microsoft.com/office/drawing/2014/main" id="{929853F4-09F4-42D8-A0BF-9A2AD6836895}"/>
              </a:ext>
            </a:extLst>
          </p:cNvPr>
          <p:cNvCxnSpPr>
            <a:cxnSpLocks/>
            <a:stCxn id="12" idx="3"/>
            <a:endCxn id="14" idx="1"/>
          </p:cNvCxnSpPr>
          <p:nvPr/>
        </p:nvCxnSpPr>
        <p:spPr>
          <a:xfrm flipV="1">
            <a:off x="4143566" y="1980161"/>
            <a:ext cx="3904870" cy="1924914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66492739-8296-464B-BC1C-A4165134C2A0}"/>
              </a:ext>
            </a:extLst>
          </p:cNvPr>
          <p:cNvCxnSpPr>
            <a:cxnSpLocks/>
            <a:stCxn id="12" idx="3"/>
            <a:endCxn id="18" idx="1"/>
          </p:cNvCxnSpPr>
          <p:nvPr/>
        </p:nvCxnSpPr>
        <p:spPr>
          <a:xfrm>
            <a:off x="4143566" y="3905075"/>
            <a:ext cx="3904870" cy="1950189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E0733EF0-DD50-4A2D-A616-1775C5F91050}"/>
              </a:ext>
            </a:extLst>
          </p:cNvPr>
          <p:cNvCxnSpPr>
            <a:cxnSpLocks/>
            <a:stCxn id="12" idx="3"/>
            <a:endCxn id="11" idx="1"/>
          </p:cNvCxnSpPr>
          <p:nvPr/>
        </p:nvCxnSpPr>
        <p:spPr>
          <a:xfrm>
            <a:off x="4143566" y="3905075"/>
            <a:ext cx="3904870" cy="12700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EB86D59-1523-4840-8DB9-087F164651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44E24-DFCA-411C-AC62-7D3BB13AC40C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90365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5181" y="158262"/>
            <a:ext cx="1718896" cy="404446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310332" y="222865"/>
            <a:ext cx="7104260" cy="908815"/>
            <a:chOff x="575803" y="482447"/>
            <a:chExt cx="11234970" cy="2175461"/>
          </a:xfrm>
        </p:grpSpPr>
        <p:sp>
          <p:nvSpPr>
            <p:cNvPr id="38" name="TextBox 37"/>
            <p:cNvSpPr txBox="1"/>
            <p:nvPr/>
          </p:nvSpPr>
          <p:spPr>
            <a:xfrm>
              <a:off x="575803" y="482447"/>
              <a:ext cx="9006348" cy="13997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lnSpc>
                  <a:spcPct val="100000"/>
                </a:lnSpc>
                <a:defRPr sz="3200" b="1" spc="-150" baseline="0">
                  <a:solidFill>
                    <a:srgbClr val="1F497D">
                      <a:lumMod val="75000"/>
                    </a:srgbClr>
                  </a:solidFill>
                  <a:latin typeface="Arial" panose="020B0604020202020204" pitchFamily="34" charset="0"/>
                  <a:ea typeface="나눔고딕" panose="020D0604000000000000" pitchFamily="50" charset="-127"/>
                  <a:cs typeface="Arial" panose="020B0604020202020204" pitchFamily="34" charset="0"/>
                </a:defRPr>
              </a:lvl1pPr>
            </a:lstStyle>
            <a:p>
              <a:r>
                <a:rPr lang="en-US" altLang="ko-KR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CNN &amp; Image Filtering</a:t>
              </a:r>
              <a:endPara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575803" y="1921172"/>
              <a:ext cx="8723217" cy="7367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 latinLnBrk="1" hangingPunct="1">
                <a:lnSpc>
                  <a:spcPct val="100000"/>
                </a:lnSpc>
              </a:pPr>
              <a:r>
                <a:rPr lang="en-US" altLang="ko-KR" sz="1400" b="1" kern="1200" baseline="0" dirty="0">
                  <a:solidFill>
                    <a:prstClr val="white">
                      <a:lumMod val="50000"/>
                    </a:prst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함초롬돋움" pitchFamily="18" charset="-127"/>
                </a:rPr>
                <a:t>PIAI Research Department</a:t>
              </a:r>
            </a:p>
          </p:txBody>
        </p:sp>
        <p:pic>
          <p:nvPicPr>
            <p:cNvPr id="40" name="Picture 3" descr="C:\Users\admin\Desktop\1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75803" y="1747998"/>
              <a:ext cx="11234970" cy="244278"/>
            </a:xfrm>
            <a:prstGeom prst="rect">
              <a:avLst/>
            </a:prstGeom>
            <a:noFill/>
          </p:spPr>
        </p:pic>
      </p:grpSp>
      <p:pic>
        <p:nvPicPr>
          <p:cNvPr id="7" name="Picture 2" descr="convolution neural networkì ëí ì´ë¯¸ì§ ê²ìê²°ê³¼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9855" y="1267996"/>
            <a:ext cx="9495834" cy="5082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7D860C1-3C54-4900-853D-33D241EA67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44E24-DFCA-411C-AC62-7D3BB13AC40C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DF42433-9CAF-0736-6B4F-2FF2635AAF03}"/>
              </a:ext>
            </a:extLst>
          </p:cNvPr>
          <p:cNvSpPr/>
          <p:nvPr/>
        </p:nvSpPr>
        <p:spPr>
          <a:xfrm>
            <a:off x="2673350" y="2508250"/>
            <a:ext cx="514350" cy="1905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12BC2DF-C85D-9DD3-286F-171B898FA705}"/>
              </a:ext>
            </a:extLst>
          </p:cNvPr>
          <p:cNvSpPr/>
          <p:nvPr/>
        </p:nvSpPr>
        <p:spPr>
          <a:xfrm>
            <a:off x="5824382" y="2508250"/>
            <a:ext cx="514350" cy="1905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752381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5181" y="158262"/>
            <a:ext cx="1718896" cy="404446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310332" y="222865"/>
            <a:ext cx="7104260" cy="908815"/>
            <a:chOff x="575803" y="482447"/>
            <a:chExt cx="11234970" cy="2175461"/>
          </a:xfrm>
        </p:grpSpPr>
        <p:sp>
          <p:nvSpPr>
            <p:cNvPr id="38" name="TextBox 37"/>
            <p:cNvSpPr txBox="1"/>
            <p:nvPr/>
          </p:nvSpPr>
          <p:spPr>
            <a:xfrm>
              <a:off x="575803" y="482447"/>
              <a:ext cx="9006348" cy="13997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lnSpc>
                  <a:spcPct val="100000"/>
                </a:lnSpc>
                <a:defRPr sz="3200" b="1" spc="-150" baseline="0">
                  <a:solidFill>
                    <a:srgbClr val="1F497D">
                      <a:lumMod val="75000"/>
                    </a:srgbClr>
                  </a:solidFill>
                  <a:latin typeface="Arial" panose="020B0604020202020204" pitchFamily="34" charset="0"/>
                  <a:ea typeface="나눔고딕" panose="020D0604000000000000" pitchFamily="50" charset="-127"/>
                  <a:cs typeface="Arial" panose="020B0604020202020204" pitchFamily="34" charset="0"/>
                </a:defRPr>
              </a:lvl1pPr>
            </a:lstStyle>
            <a:p>
              <a:r>
                <a:rPr lang="en-US" altLang="ko-KR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OpenCV - Video</a:t>
              </a:r>
              <a:endPara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575803" y="1921172"/>
              <a:ext cx="8723217" cy="7367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 latinLnBrk="1" hangingPunct="1">
                <a:lnSpc>
                  <a:spcPct val="100000"/>
                </a:lnSpc>
              </a:pPr>
              <a:r>
                <a:rPr lang="en-US" altLang="ko-KR" sz="1400" b="1" kern="1200" baseline="0" dirty="0">
                  <a:solidFill>
                    <a:prstClr val="white">
                      <a:lumMod val="50000"/>
                    </a:prst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함초롬돋움" pitchFamily="18" charset="-127"/>
                </a:rPr>
                <a:t>PIAI Research Department</a:t>
              </a:r>
            </a:p>
          </p:txBody>
        </p:sp>
        <p:pic>
          <p:nvPicPr>
            <p:cNvPr id="40" name="Picture 3" descr="C:\Users\admin\Desktop\1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75803" y="1747998"/>
              <a:ext cx="11234970" cy="244278"/>
            </a:xfrm>
            <a:prstGeom prst="rect">
              <a:avLst/>
            </a:prstGeom>
            <a:noFill/>
          </p:spPr>
        </p:pic>
      </p:grpSp>
      <p:pic>
        <p:nvPicPr>
          <p:cNvPr id="7" name="Picture 2" descr="Horse in Motion : First real time motion sequence captured"/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835" y="1382300"/>
            <a:ext cx="4650215" cy="3145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00132" y="1457532"/>
            <a:ext cx="2673577" cy="179034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36402" y="1518492"/>
            <a:ext cx="2673577" cy="1790342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72672" y="1579452"/>
            <a:ext cx="2673577" cy="1790342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08942" y="1640412"/>
            <a:ext cx="2673577" cy="1790342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45212" y="1701372"/>
            <a:ext cx="2673577" cy="1790342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81482" y="1762332"/>
            <a:ext cx="2673577" cy="1790342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17752" y="1823292"/>
            <a:ext cx="2673577" cy="1790342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54022" y="1884252"/>
            <a:ext cx="2673577" cy="1790342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90292" y="1945212"/>
            <a:ext cx="2673577" cy="1790342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6562" y="2006172"/>
            <a:ext cx="2673577" cy="1790342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62832" y="2067132"/>
            <a:ext cx="2673577" cy="1790342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99102" y="2128092"/>
            <a:ext cx="2673577" cy="1790342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35372" y="2189052"/>
            <a:ext cx="2673577" cy="1790342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71642" y="2250012"/>
            <a:ext cx="2673577" cy="1790342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07912" y="2310972"/>
            <a:ext cx="2673577" cy="1790342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44182" y="2371932"/>
            <a:ext cx="2673577" cy="1790342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80452" y="2432892"/>
            <a:ext cx="2673577" cy="1790342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16722" y="2493852"/>
            <a:ext cx="2673577" cy="1790342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52992" y="2554812"/>
            <a:ext cx="2673577" cy="1790342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89262" y="2615772"/>
            <a:ext cx="2673577" cy="1790342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25532" y="2676732"/>
            <a:ext cx="2673577" cy="1790342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61802" y="2737692"/>
            <a:ext cx="2673577" cy="1790342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6789622" y="1572077"/>
            <a:ext cx="901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Frame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Arial" panose="020B0604020202020204" pitchFamily="34" charset="0"/>
            </a:endParaRPr>
          </a:p>
        </p:txBody>
      </p:sp>
      <p:cxnSp>
        <p:nvCxnSpPr>
          <p:cNvPr id="31" name="직선 화살표 연결선 30"/>
          <p:cNvCxnSpPr/>
          <p:nvPr/>
        </p:nvCxnSpPr>
        <p:spPr>
          <a:xfrm flipV="1">
            <a:off x="6734741" y="1385394"/>
            <a:ext cx="1401661" cy="132788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6638746" y="5100595"/>
            <a:ext cx="36295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(</a:t>
            </a:r>
            <a:r>
              <a:rPr lang="en-US" altLang="ko-KR" b="1" dirty="0">
                <a:solidFill>
                  <a:srgbClr val="0070C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Frame</a:t>
            </a: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, Height, Width, (Channel))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Arial" panose="020B0604020202020204" pitchFamily="34" charset="0"/>
            </a:endParaRPr>
          </a:p>
        </p:txBody>
      </p:sp>
      <p:cxnSp>
        <p:nvCxnSpPr>
          <p:cNvPr id="33" name="직선 화살표 연결선 32"/>
          <p:cNvCxnSpPr/>
          <p:nvPr/>
        </p:nvCxnSpPr>
        <p:spPr>
          <a:xfrm flipV="1">
            <a:off x="6751922" y="2732150"/>
            <a:ext cx="0" cy="179588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/>
          <p:nvPr/>
        </p:nvCxnSpPr>
        <p:spPr>
          <a:xfrm flipV="1">
            <a:off x="6840053" y="4611415"/>
            <a:ext cx="2694787" cy="1108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7784053" y="4591011"/>
            <a:ext cx="857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Width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851156" y="3436129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Height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10332" y="5748000"/>
            <a:ext cx="752731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Fps(Frames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per second) : 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초당 재생되는 프레임 수</a:t>
            </a: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</a:p>
          <a:p>
            <a:pPr marL="285750" indent="-285750">
              <a:buFontTx/>
              <a:buChar char="-"/>
            </a:pP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Codec : 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이미지를 효율적으로 저장하기 위해 영상</a:t>
            </a: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/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음성을 압축해 저장하거나</a:t>
            </a: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</a:p>
          <a:p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            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압축된 영상</a:t>
            </a: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/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음성을</a:t>
            </a: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푸는 소프트웨어 </a:t>
            </a:r>
            <a:endParaRPr lang="ko-KR" altLang="en-US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7506489-B0A2-470A-AE14-E1EE1FEDD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44E24-DFCA-411C-AC62-7D3BB13AC40C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86712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5181" y="158262"/>
            <a:ext cx="1718896" cy="404446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310332" y="222865"/>
            <a:ext cx="7852593" cy="908815"/>
            <a:chOff x="575803" y="482447"/>
            <a:chExt cx="12418415" cy="2175461"/>
          </a:xfrm>
        </p:grpSpPr>
        <p:sp>
          <p:nvSpPr>
            <p:cNvPr id="38" name="TextBox 37"/>
            <p:cNvSpPr txBox="1"/>
            <p:nvPr/>
          </p:nvSpPr>
          <p:spPr>
            <a:xfrm>
              <a:off x="575803" y="482447"/>
              <a:ext cx="12418415" cy="13997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 latinLnBrk="1" hangingPunct="1">
                <a:lnSpc>
                  <a:spcPct val="100000"/>
                </a:lnSpc>
              </a:pPr>
              <a:endParaRPr lang="ko-KR" altLang="en-US" sz="3200" b="1" kern="1200" baseline="0" dirty="0">
                <a:solidFill>
                  <a:srgbClr val="1F497D">
                    <a:lumMod val="75000"/>
                  </a:srgb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itchFamily="18" charset="-127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575803" y="1921172"/>
              <a:ext cx="8723217" cy="7367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 latinLnBrk="1" hangingPunct="1">
                <a:lnSpc>
                  <a:spcPct val="100000"/>
                </a:lnSpc>
              </a:pPr>
              <a:r>
                <a:rPr lang="en-US" altLang="ko-KR" sz="1400" b="1" kern="1200" baseline="0" dirty="0">
                  <a:solidFill>
                    <a:prstClr val="white">
                      <a:lumMod val="50000"/>
                    </a:prst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함초롬돋움" pitchFamily="18" charset="-127"/>
                </a:rPr>
                <a:t>PIAI Research Department</a:t>
              </a:r>
            </a:p>
          </p:txBody>
        </p:sp>
        <p:pic>
          <p:nvPicPr>
            <p:cNvPr id="40" name="Picture 3" descr="C:\Users\admin\Desktop\1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75803" y="1747998"/>
              <a:ext cx="11234970" cy="244278"/>
            </a:xfrm>
            <a:prstGeom prst="rect">
              <a:avLst/>
            </a:prstGeom>
            <a:noFill/>
          </p:spPr>
        </p:pic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982F07CD-67D4-4507-B5A8-8294B74B6E66}"/>
              </a:ext>
            </a:extLst>
          </p:cNvPr>
          <p:cNvSpPr/>
          <p:nvPr/>
        </p:nvSpPr>
        <p:spPr>
          <a:xfrm>
            <a:off x="3714580" y="2967335"/>
            <a:ext cx="476284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1" cap="none" spc="-1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Code</a:t>
            </a:r>
            <a:r>
              <a:rPr lang="ko-KR" altLang="en-US" sz="5400" b="1" spc="-1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en-US" altLang="ko-KR" sz="5400" b="1" spc="-1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Running</a:t>
            </a:r>
            <a:endParaRPr lang="en-US" altLang="ko-KR" sz="5400" b="1" cap="none" spc="-1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171BFEE-01EE-431A-BB81-095999E2A9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44E24-DFCA-411C-AC62-7D3BB13AC40C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02619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5181" y="158262"/>
            <a:ext cx="1718896" cy="404446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310332" y="222865"/>
            <a:ext cx="7104260" cy="908815"/>
            <a:chOff x="575803" y="482447"/>
            <a:chExt cx="11234970" cy="2175461"/>
          </a:xfrm>
        </p:grpSpPr>
        <p:sp>
          <p:nvSpPr>
            <p:cNvPr id="38" name="TextBox 37"/>
            <p:cNvSpPr txBox="1"/>
            <p:nvPr/>
          </p:nvSpPr>
          <p:spPr>
            <a:xfrm>
              <a:off x="575803" y="482447"/>
              <a:ext cx="9006348" cy="13997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 latinLnBrk="1" hangingPunct="1">
                <a:lnSpc>
                  <a:spcPct val="100000"/>
                </a:lnSpc>
              </a:pPr>
              <a:r>
                <a:rPr lang="en-US" altLang="ko-KR" sz="3200" b="1" kern="1200" baseline="0" dirty="0">
                  <a:solidFill>
                    <a:srgbClr val="1F497D">
                      <a:lumMod val="75000"/>
                    </a:srgb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함초롬돋움" pitchFamily="18" charset="-127"/>
                </a:rPr>
                <a:t>Computer Vision Lab</a:t>
              </a:r>
              <a:endParaRPr lang="ko-KR" altLang="en-US" sz="3200" b="1" kern="1200" baseline="0" dirty="0">
                <a:solidFill>
                  <a:srgbClr val="1F497D">
                    <a:lumMod val="75000"/>
                  </a:srgb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itchFamily="18" charset="-127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575803" y="1921172"/>
              <a:ext cx="8723217" cy="7367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 latinLnBrk="1" hangingPunct="1">
                <a:lnSpc>
                  <a:spcPct val="100000"/>
                </a:lnSpc>
              </a:pPr>
              <a:r>
                <a:rPr lang="en-US" altLang="ko-KR" sz="1400" b="1" kern="1200" baseline="0" dirty="0">
                  <a:solidFill>
                    <a:prstClr val="white">
                      <a:lumMod val="50000"/>
                    </a:prst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함초롬돋움" pitchFamily="18" charset="-127"/>
                </a:rPr>
                <a:t>PIAI Research Department</a:t>
              </a:r>
            </a:p>
          </p:txBody>
        </p:sp>
        <p:pic>
          <p:nvPicPr>
            <p:cNvPr id="40" name="Picture 3" descr="C:\Users\admin\Desktop\1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75803" y="1747998"/>
              <a:ext cx="11234970" cy="244278"/>
            </a:xfrm>
            <a:prstGeom prst="rect">
              <a:avLst/>
            </a:prstGeom>
            <a:noFill/>
          </p:spPr>
        </p:pic>
      </p:grpSp>
      <p:sp>
        <p:nvSpPr>
          <p:cNvPr id="10" name="Rectangle 2"/>
          <p:cNvSpPr txBox="1">
            <a:spLocks noChangeArrowheads="1"/>
          </p:cNvSpPr>
          <p:nvPr/>
        </p:nvSpPr>
        <p:spPr>
          <a:xfrm>
            <a:off x="560902" y="2171769"/>
            <a:ext cx="10888910" cy="3719077"/>
          </a:xfrm>
          <a:prstGeom prst="rect">
            <a:avLst/>
          </a:prstGeom>
          <a:ln/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17500" indent="-317500" algn="l">
              <a:lnSpc>
                <a:spcPct val="120000"/>
              </a:lnSpc>
              <a:buFont typeface="나눔스퀘어_ac ExtraBold" charset="0"/>
              <a:buChar char="•"/>
            </a:pPr>
            <a:r>
              <a:rPr lang="en-US" altLang="ko-KR" b="1" spc="-150" dirty="0">
                <a:latin typeface="나눔스퀘어_ac ExtraBold" panose="020B0600000101010101" pitchFamily="50" charset="-127"/>
                <a:ea typeface="굴림" panose="020B0600000101010101" pitchFamily="50" charset="-127"/>
                <a:cs typeface="나눔스퀘어_ac ExtraBold" charset="0"/>
                <a:sym typeface="나눔스퀘어_ac ExtraBold" charset="0"/>
              </a:rPr>
              <a:t>1</a:t>
            </a:r>
            <a:r>
              <a:rPr lang="ko-KR" altLang="en-US" b="1" spc="-1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나눔스퀘어_ac ExtraBold" charset="0"/>
                <a:sym typeface="나눔스퀘어_ac ExtraBold" charset="0"/>
              </a:rPr>
              <a:t>일차</a:t>
            </a:r>
            <a:r>
              <a:rPr lang="ko-KR" altLang="en-US" b="1" spc="-150" dirty="0">
                <a:latin typeface="나눔스퀘어_ac ExtraBold" panose="020B0600000101010101" pitchFamily="50" charset="-127"/>
                <a:ea typeface="굴림" panose="020B0600000101010101" pitchFamily="50" charset="-127"/>
                <a:cs typeface="나눔스퀘어_ac ExtraBold" charset="0"/>
                <a:sym typeface="나눔스퀘어_ac ExtraBold" charset="0"/>
              </a:rPr>
              <a:t> </a:t>
            </a:r>
            <a:r>
              <a:rPr lang="en-US" altLang="ko-KR" b="1" spc="-150" dirty="0">
                <a:latin typeface="나눔스퀘어_ac ExtraBold" panose="020B0600000101010101" pitchFamily="50" charset="-127"/>
                <a:ea typeface="굴림" panose="020B0600000101010101" pitchFamily="50" charset="-127"/>
                <a:cs typeface="나눔스퀘어_ac ExtraBold" charset="0"/>
                <a:sym typeface="나눔스퀘어_ac ExtraBold" charset="0"/>
              </a:rPr>
              <a:t>: </a:t>
            </a:r>
            <a:r>
              <a:rPr lang="en-US" altLang="ko-KR" b="1" spc="-150" dirty="0">
                <a:latin typeface="나눔스퀘어_ac ExtraBold" panose="020B0600000101010101" pitchFamily="50" charset="-127"/>
                <a:ea typeface="굴림" panose="020B0600000101010101" pitchFamily="50" charset="-127"/>
                <a:sym typeface="나눔스퀘어_ac ExtraBold" charset="0"/>
              </a:rPr>
              <a:t>OpenCV</a:t>
            </a:r>
            <a:r>
              <a:rPr lang="ko-KR" altLang="en-US" b="1" spc="-150" dirty="0">
                <a:latin typeface="나눔스퀘어_ac ExtraBold" panose="020B0600000101010101" pitchFamily="50" charset="-127"/>
                <a:ea typeface="굴림" panose="020B0600000101010101" pitchFamily="50" charset="-127"/>
                <a:sym typeface="나눔스퀘어_ac ExtraBold" charset="0"/>
              </a:rPr>
              <a:t> </a:t>
            </a:r>
            <a:r>
              <a:rPr lang="en-US" altLang="ko-KR" b="1" spc="-150" dirty="0">
                <a:latin typeface="나눔스퀘어_ac ExtraBold" panose="020B0600000101010101" pitchFamily="50" charset="-127"/>
                <a:ea typeface="굴림" panose="020B0600000101010101" pitchFamily="50" charset="-127"/>
                <a:sym typeface="나눔스퀘어_ac ExtraBold" charset="0"/>
              </a:rPr>
              <a:t>Basic / </a:t>
            </a:r>
            <a:r>
              <a:rPr lang="en-US" altLang="ko-KR" b="1" spc="-150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  <a:sym typeface="나눔스퀘어_ac ExtraBold" charset="0"/>
              </a:rPr>
              <a:t>Object</a:t>
            </a:r>
            <a:r>
              <a:rPr lang="ko-KR" altLang="en-US" b="1" spc="-150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  <a:sym typeface="나눔스퀘어_ac ExtraBold" charset="0"/>
              </a:rPr>
              <a:t> </a:t>
            </a:r>
            <a:r>
              <a:rPr lang="en-US" altLang="ko-KR" b="1" spc="-150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  <a:sym typeface="나눔스퀘어_ac ExtraBold" charset="0"/>
              </a:rPr>
              <a:t>Detection </a:t>
            </a:r>
          </a:p>
          <a:p>
            <a:pPr marL="317500" indent="-317500" algn="l">
              <a:lnSpc>
                <a:spcPct val="120000"/>
              </a:lnSpc>
              <a:buFont typeface="나눔스퀘어_ac ExtraBold" charset="0"/>
              <a:buChar char="•"/>
            </a:pPr>
            <a:endParaRPr lang="en-US" altLang="ko-KR" b="1" spc="-150" dirty="0">
              <a:latin typeface="Arial" panose="020B0604020202020204" pitchFamily="34" charset="0"/>
              <a:ea typeface="굴림" panose="020B0600000101010101" pitchFamily="50" charset="-127"/>
              <a:cs typeface="Arial" panose="020B0604020202020204" pitchFamily="34" charset="0"/>
              <a:sym typeface="나눔스퀘어_ac ExtraBold" charset="0"/>
            </a:endParaRPr>
          </a:p>
          <a:p>
            <a:pPr marL="317500" indent="-317500" algn="l">
              <a:lnSpc>
                <a:spcPct val="120000"/>
              </a:lnSpc>
              <a:buFont typeface="나눔스퀘어_ac ExtraBold" charset="0"/>
              <a:buChar char="•"/>
            </a:pPr>
            <a:r>
              <a:rPr lang="en-US" altLang="ko-KR" b="1" spc="-1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나눔스퀘어_ac ExtraBold" charset="0"/>
              </a:rPr>
              <a:t>2</a:t>
            </a:r>
            <a:r>
              <a:rPr lang="ko-KR" altLang="en-US" b="1" spc="-1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나눔스퀘어_ac ExtraBold" charset="0"/>
              </a:rPr>
              <a:t>일차 </a:t>
            </a:r>
            <a:r>
              <a:rPr lang="en-US" altLang="ko-KR" b="1" spc="-150" dirty="0">
                <a:latin typeface="나눔스퀘어_ac ExtraBold" panose="020B0600000101010101" pitchFamily="50" charset="-127"/>
                <a:ea typeface="굴림" panose="020B0600000101010101" pitchFamily="50" charset="-127"/>
                <a:sym typeface="나눔스퀘어_ac ExtraBold" charset="0"/>
              </a:rPr>
              <a:t>: Object Detection / Facial Recognition </a:t>
            </a:r>
          </a:p>
          <a:p>
            <a:pPr marL="317500" indent="-317500" algn="l">
              <a:lnSpc>
                <a:spcPct val="120000"/>
              </a:lnSpc>
              <a:buFont typeface="나눔스퀘어_ac ExtraBold" charset="0"/>
              <a:buChar char="•"/>
            </a:pPr>
            <a:endParaRPr lang="en-US" altLang="ko-KR" b="1" spc="-150"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sym typeface="나눔스퀘어_ac ExtraBold" charset="0"/>
            </a:endParaRPr>
          </a:p>
          <a:p>
            <a:pPr marL="317500" indent="-317500" algn="l">
              <a:lnSpc>
                <a:spcPct val="120000"/>
              </a:lnSpc>
              <a:buFont typeface="나눔스퀘어_ac ExtraBold" charset="0"/>
              <a:buChar char="•"/>
            </a:pPr>
            <a:r>
              <a:rPr lang="en-US" altLang="ko-KR" b="1" spc="-1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나눔스퀘어_ac ExtraBold" charset="0"/>
              </a:rPr>
              <a:t>3</a:t>
            </a:r>
            <a:r>
              <a:rPr lang="ko-KR" altLang="en-US" b="1" spc="-1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나눔스퀘어_ac ExtraBold" charset="0"/>
              </a:rPr>
              <a:t>일차 </a:t>
            </a:r>
            <a:r>
              <a:rPr lang="en-US" altLang="ko-KR" b="1" spc="-150" dirty="0">
                <a:latin typeface="나눔스퀘어_ac ExtraBold" panose="020B0600000101010101" pitchFamily="50" charset="-127"/>
                <a:ea typeface="굴림" panose="020B0600000101010101" pitchFamily="50" charset="-127"/>
                <a:sym typeface="나눔스퀘어_ac ExtraBold" charset="0"/>
              </a:rPr>
              <a:t>: Facial Recognition / </a:t>
            </a:r>
            <a:r>
              <a:rPr lang="en-US" altLang="ko-KR" b="1" spc="-150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  <a:sym typeface="나눔스퀘어_ac ExtraBold" charset="0"/>
              </a:rPr>
              <a:t>Image Segmentation / Quiz (30</a:t>
            </a:r>
            <a:r>
              <a:rPr lang="ko-KR" altLang="en-US" b="1" spc="-150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  <a:sym typeface="나눔스퀘어_ac ExtraBold" charset="0"/>
              </a:rPr>
              <a:t>분</a:t>
            </a:r>
            <a:r>
              <a:rPr lang="en-US" altLang="ko-KR" b="1" spc="-150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  <a:sym typeface="나눔스퀘어_ac ExtraBold" charset="0"/>
              </a:rPr>
              <a:t>)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93036A2-EF35-4873-AD51-C70304180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44E24-DFCA-411C-AC62-7D3BB13AC40C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56214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B06C4880-F6B0-4C8C-B590-A2B19F593A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5181" y="158262"/>
            <a:ext cx="1718896" cy="404446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0B83714A-75B2-4298-BE6D-FFCC3F7D2304}"/>
              </a:ext>
            </a:extLst>
          </p:cNvPr>
          <p:cNvGrpSpPr/>
          <p:nvPr/>
        </p:nvGrpSpPr>
        <p:grpSpPr>
          <a:xfrm>
            <a:off x="310332" y="222865"/>
            <a:ext cx="7104260" cy="908815"/>
            <a:chOff x="575803" y="482447"/>
            <a:chExt cx="11234970" cy="2175461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20130E8-A3A8-4FD3-B1EB-76503F9B841D}"/>
                </a:ext>
              </a:extLst>
            </p:cNvPr>
            <p:cNvSpPr txBox="1"/>
            <p:nvPr/>
          </p:nvSpPr>
          <p:spPr>
            <a:xfrm>
              <a:off x="575803" y="482447"/>
              <a:ext cx="9006348" cy="13997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 latinLnBrk="1" hangingPunct="1">
                <a:lnSpc>
                  <a:spcPct val="100000"/>
                </a:lnSpc>
              </a:pPr>
              <a:r>
                <a:rPr lang="en-US" altLang="ko-KR" sz="3200" b="1" kern="1200" baseline="0" dirty="0">
                  <a:solidFill>
                    <a:srgbClr val="1F497D">
                      <a:lumMod val="75000"/>
                    </a:srgb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함초롬돋움" pitchFamily="18" charset="-127"/>
                </a:rPr>
                <a:t>Computer Vision Lab</a:t>
              </a:r>
              <a:endParaRPr lang="ko-KR" altLang="en-US" sz="3200" b="1" kern="1200" baseline="0" dirty="0">
                <a:solidFill>
                  <a:srgbClr val="1F497D">
                    <a:lumMod val="75000"/>
                  </a:srgb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itchFamily="18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72D91F4-3FAF-4A6C-8CE7-FC350AE72528}"/>
                </a:ext>
              </a:extLst>
            </p:cNvPr>
            <p:cNvSpPr txBox="1"/>
            <p:nvPr/>
          </p:nvSpPr>
          <p:spPr>
            <a:xfrm>
              <a:off x="575803" y="1921172"/>
              <a:ext cx="8723217" cy="7367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 latinLnBrk="1" hangingPunct="1">
                <a:lnSpc>
                  <a:spcPct val="100000"/>
                </a:lnSpc>
              </a:pPr>
              <a:r>
                <a:rPr lang="en-US" altLang="ko-KR" sz="1400" b="1" kern="1200" baseline="0" dirty="0">
                  <a:solidFill>
                    <a:prstClr val="white">
                      <a:lumMod val="50000"/>
                    </a:prst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함초롬돋움" pitchFamily="18" charset="-127"/>
                </a:rPr>
                <a:t>PIAI Research Department</a:t>
              </a:r>
            </a:p>
          </p:txBody>
        </p:sp>
        <p:pic>
          <p:nvPicPr>
            <p:cNvPr id="13" name="Picture 3" descr="C:\Users\admin\Desktop\1.PNG">
              <a:extLst>
                <a:ext uri="{FF2B5EF4-FFF2-40B4-BE49-F238E27FC236}">
                  <a16:creationId xmlns:a16="http://schemas.microsoft.com/office/drawing/2014/main" id="{1CDEC5F2-1673-4DE2-9A20-56FFB09EC96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75803" y="1747998"/>
              <a:ext cx="11234970" cy="244278"/>
            </a:xfrm>
            <a:prstGeom prst="rect">
              <a:avLst/>
            </a:prstGeom>
            <a:noFill/>
          </p:spPr>
        </p:pic>
      </p:grpSp>
      <p:sp>
        <p:nvSpPr>
          <p:cNvPr id="14" name="Rectangle 2">
            <a:extLst>
              <a:ext uri="{FF2B5EF4-FFF2-40B4-BE49-F238E27FC236}">
                <a16:creationId xmlns:a16="http://schemas.microsoft.com/office/drawing/2014/main" id="{7D8FA0CC-A345-4C93-AFB9-20860EECB459}"/>
              </a:ext>
            </a:extLst>
          </p:cNvPr>
          <p:cNvSpPr txBox="1">
            <a:spLocks noChangeArrowheads="1"/>
          </p:cNvSpPr>
          <p:nvPr/>
        </p:nvSpPr>
        <p:spPr>
          <a:xfrm>
            <a:off x="560902" y="1815380"/>
            <a:ext cx="10888910" cy="4116188"/>
          </a:xfrm>
          <a:prstGeom prst="rect">
            <a:avLst/>
          </a:prstGeom>
          <a:ln/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17500" indent="-317500" algn="l">
              <a:lnSpc>
                <a:spcPct val="120000"/>
              </a:lnSpc>
              <a:buFont typeface="나눔스퀘어_ac ExtraBold" charset="0"/>
              <a:buChar char="•"/>
            </a:pPr>
            <a:r>
              <a:rPr lang="en-US" altLang="ko-KR" sz="3200" b="1" spc="-150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  <a:sym typeface="나눔스퀘어_ac ExtraBold" charset="0"/>
              </a:rPr>
              <a:t>TF</a:t>
            </a:r>
            <a:r>
              <a:rPr lang="ko-KR" altLang="en-US" sz="3200" b="1" spc="-150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  <a:sym typeface="나눔스퀘어_ac ExtraBold" charset="0"/>
              </a:rPr>
              <a:t> </a:t>
            </a:r>
            <a:r>
              <a:rPr lang="en-US" altLang="ko-KR" sz="3200" b="1" spc="-150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  <a:sym typeface="나눔스퀘어_ac ExtraBold" charset="0"/>
              </a:rPr>
              <a:t>Quiz</a:t>
            </a:r>
            <a:r>
              <a:rPr lang="ko-KR" altLang="en-US" sz="3200" b="1" spc="-150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  <a:sym typeface="나눔스퀘어_ac ExtraBold" charset="0"/>
              </a:rPr>
              <a:t> </a:t>
            </a:r>
            <a:r>
              <a:rPr lang="en-US" altLang="ko-KR" sz="3200" b="1" spc="-150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  <a:sym typeface="나눔스퀘어_ac ExtraBold" charset="0"/>
              </a:rPr>
              <a:t>:</a:t>
            </a:r>
            <a:r>
              <a:rPr lang="ko-KR" altLang="en-US" sz="3200" b="1" spc="-150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  <a:sym typeface="나눔스퀘어_ac ExtraBold" charset="0"/>
              </a:rPr>
              <a:t> </a:t>
            </a:r>
            <a:r>
              <a:rPr lang="en-US" altLang="ko-KR" sz="3200" b="1" spc="-150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  <a:sym typeface="나눔스퀘어_ac ExtraBold" charset="0"/>
              </a:rPr>
              <a:t>10</a:t>
            </a:r>
            <a:r>
              <a:rPr lang="ko-KR" altLang="en-US" sz="3200" b="1" spc="-150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  <a:sym typeface="나눔스퀘어_ac ExtraBold" charset="0"/>
              </a:rPr>
              <a:t>문제</a:t>
            </a:r>
            <a:endParaRPr lang="en-US" altLang="ko-KR" sz="3200" b="1" spc="-150" dirty="0">
              <a:latin typeface="Arial" panose="020B0604020202020204" pitchFamily="34" charset="0"/>
              <a:ea typeface="굴림" panose="020B0600000101010101" pitchFamily="50" charset="-127"/>
              <a:cs typeface="Arial" panose="020B0604020202020204" pitchFamily="34" charset="0"/>
              <a:sym typeface="나눔스퀘어_ac ExtraBold" charset="0"/>
            </a:endParaRPr>
          </a:p>
          <a:p>
            <a:pPr marL="317500" indent="-317500" algn="l">
              <a:lnSpc>
                <a:spcPct val="120000"/>
              </a:lnSpc>
              <a:buFont typeface="나눔스퀘어_ac ExtraBold" charset="0"/>
              <a:buChar char="•"/>
            </a:pPr>
            <a:endParaRPr lang="en-US" altLang="ko-KR" sz="3200" b="1" spc="-150" dirty="0">
              <a:latin typeface="Arial" panose="020B0604020202020204" pitchFamily="34" charset="0"/>
              <a:ea typeface="굴림" panose="020B0600000101010101" pitchFamily="50" charset="-127"/>
              <a:cs typeface="Arial" panose="020B0604020202020204" pitchFamily="34" charset="0"/>
              <a:sym typeface="나눔스퀘어_ac ExtraBold" charset="0"/>
            </a:endParaRPr>
          </a:p>
          <a:p>
            <a:pPr marL="317500" indent="-317500" algn="l">
              <a:lnSpc>
                <a:spcPct val="120000"/>
              </a:lnSpc>
              <a:buFont typeface="나눔스퀘어_ac ExtraBold" charset="0"/>
              <a:buChar char="•"/>
            </a:pPr>
            <a:r>
              <a:rPr lang="ko-KR" altLang="en-US" sz="3200" b="1" spc="-150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  <a:sym typeface="나눔스퀘어_ac ExtraBold" charset="0"/>
              </a:rPr>
              <a:t>실습 코드 </a:t>
            </a:r>
            <a:r>
              <a:rPr lang="en-US" altLang="ko-KR" sz="3200" b="1" spc="-150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  <a:sym typeface="나눔스퀘어_ac ExtraBold" charset="0"/>
              </a:rPr>
              <a:t>: 2</a:t>
            </a:r>
            <a:r>
              <a:rPr lang="ko-KR" altLang="en-US" sz="3200" b="1" spc="-150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  <a:sym typeface="나눔스퀘어_ac ExtraBold" charset="0"/>
              </a:rPr>
              <a:t>문제</a:t>
            </a:r>
            <a:endParaRPr lang="en-US" altLang="ko-KR" sz="3200" b="1" spc="-150" dirty="0">
              <a:latin typeface="Arial" panose="020B0604020202020204" pitchFamily="34" charset="0"/>
              <a:ea typeface="굴림" panose="020B0600000101010101" pitchFamily="50" charset="-127"/>
              <a:cs typeface="Arial" panose="020B0604020202020204" pitchFamily="34" charset="0"/>
              <a:sym typeface="나눔스퀘어_ac ExtraBold" charset="0"/>
            </a:endParaRPr>
          </a:p>
          <a:p>
            <a:pPr marL="317500" indent="-317500" algn="l">
              <a:lnSpc>
                <a:spcPct val="120000"/>
              </a:lnSpc>
              <a:buFont typeface="나눔스퀘어_ac ExtraBold" charset="0"/>
              <a:buChar char="•"/>
            </a:pPr>
            <a:endParaRPr lang="en-US" altLang="ko-KR" sz="3200" b="1" spc="-150" dirty="0">
              <a:latin typeface="Arial" panose="020B0604020202020204" pitchFamily="34" charset="0"/>
              <a:ea typeface="굴림" panose="020B0600000101010101" pitchFamily="50" charset="-127"/>
              <a:cs typeface="Arial" panose="020B0604020202020204" pitchFamily="34" charset="0"/>
              <a:sym typeface="나눔스퀘어_ac ExtraBold" charset="0"/>
            </a:endParaRPr>
          </a:p>
          <a:p>
            <a:pPr marL="317500" indent="-317500" algn="l">
              <a:lnSpc>
                <a:spcPct val="120000"/>
              </a:lnSpc>
              <a:buFont typeface="나눔스퀘어_ac ExtraBold" charset="0"/>
              <a:buChar char="•"/>
            </a:pPr>
            <a:r>
              <a:rPr lang="ko-KR" altLang="en-US" sz="3200" b="1" spc="-150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  <a:sym typeface="나눔스퀘어_ac ExtraBold" charset="0"/>
              </a:rPr>
              <a:t>서술형 </a:t>
            </a:r>
            <a:r>
              <a:rPr lang="en-US" altLang="ko-KR" sz="3200" b="1" spc="-150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  <a:sym typeface="나눔스퀘어_ac ExtraBold" charset="0"/>
              </a:rPr>
              <a:t>:  1</a:t>
            </a:r>
            <a:r>
              <a:rPr lang="ko-KR" altLang="en-US" sz="3200" b="1" spc="-150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  <a:sym typeface="나눔스퀘어_ac ExtraBold" charset="0"/>
              </a:rPr>
              <a:t>문제</a:t>
            </a:r>
            <a:endParaRPr lang="en-US" altLang="ko-KR" sz="3200" b="1" spc="-150" dirty="0">
              <a:latin typeface="Arial" panose="020B0604020202020204" pitchFamily="34" charset="0"/>
              <a:ea typeface="굴림" panose="020B0600000101010101" pitchFamily="50" charset="-127"/>
              <a:cs typeface="Arial" panose="020B0604020202020204" pitchFamily="34" charset="0"/>
              <a:sym typeface="나눔스퀘어_ac ExtraBold" charset="0"/>
            </a:endParaRPr>
          </a:p>
          <a:p>
            <a:pPr marL="317500" indent="-317500" algn="l">
              <a:lnSpc>
                <a:spcPct val="120000"/>
              </a:lnSpc>
              <a:buFont typeface="나눔스퀘어_ac ExtraBold" charset="0"/>
              <a:buChar char="•"/>
            </a:pPr>
            <a:endParaRPr lang="en-US" altLang="ko-KR" sz="3200" b="1" spc="-150" dirty="0">
              <a:latin typeface="Arial" panose="020B0604020202020204" pitchFamily="34" charset="0"/>
              <a:ea typeface="굴림" panose="020B0600000101010101" pitchFamily="50" charset="-127"/>
              <a:cs typeface="Arial" panose="020B0604020202020204" pitchFamily="34" charset="0"/>
              <a:sym typeface="나눔스퀘어_ac ExtraBold" charset="0"/>
            </a:endParaRPr>
          </a:p>
          <a:p>
            <a:pPr marL="317500" indent="-317500" algn="l">
              <a:lnSpc>
                <a:spcPct val="120000"/>
              </a:lnSpc>
              <a:buFont typeface="나눔스퀘어_ac ExtraBold" charset="0"/>
              <a:buChar char="•"/>
            </a:pPr>
            <a:r>
              <a:rPr lang="ko-KR" altLang="en-US" sz="3200" b="1" spc="-150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  <a:sym typeface="나눔스퀘어_ac ExtraBold" charset="0"/>
              </a:rPr>
              <a:t>시험범위 </a:t>
            </a:r>
            <a:r>
              <a:rPr lang="en-US" altLang="ko-KR" sz="3200" b="1" spc="-150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  <a:sym typeface="나눔스퀘어_ac ExtraBold" charset="0"/>
              </a:rPr>
              <a:t>: </a:t>
            </a:r>
            <a:r>
              <a:rPr lang="ko-KR" altLang="en-US" sz="3200" b="1" spc="-150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  <a:sym typeface="나눔스퀘어_ac ExtraBold" charset="0"/>
              </a:rPr>
              <a:t>실습 교육 내용 </a:t>
            </a:r>
            <a:r>
              <a:rPr lang="en-US" altLang="ko-KR" sz="3200" b="1" spc="-150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  <a:sym typeface="나눔스퀘어_ac ExtraBold" charset="0"/>
              </a:rPr>
              <a:t>(</a:t>
            </a:r>
            <a:r>
              <a:rPr lang="ko-KR" altLang="en-US" sz="3200" b="1" spc="-150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  <a:sym typeface="나눔스퀘어_ac ExtraBold" charset="0"/>
              </a:rPr>
              <a:t>이론 </a:t>
            </a:r>
            <a:r>
              <a:rPr lang="en-US" altLang="ko-KR" sz="3200" b="1" spc="-150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  <a:sym typeface="나눔스퀘어_ac ExtraBold" charset="0"/>
              </a:rPr>
              <a:t>X)</a:t>
            </a:r>
          </a:p>
          <a:p>
            <a:pPr marL="317500" indent="-317500" algn="l">
              <a:lnSpc>
                <a:spcPct val="120000"/>
              </a:lnSpc>
              <a:buFont typeface="나눔스퀘어_ac ExtraBold" charset="0"/>
              <a:buChar char="•"/>
            </a:pPr>
            <a:endParaRPr lang="en-US" altLang="ko-KR" sz="3200" b="1" spc="-150" dirty="0">
              <a:latin typeface="Arial" panose="020B0604020202020204" pitchFamily="34" charset="0"/>
              <a:ea typeface="굴림" panose="020B0600000101010101" pitchFamily="50" charset="-127"/>
              <a:cs typeface="Arial" panose="020B0604020202020204" pitchFamily="34" charset="0"/>
              <a:sym typeface="나눔스퀘어_ac ExtraBold" charset="0"/>
            </a:endParaRPr>
          </a:p>
          <a:p>
            <a:pPr marL="317500" indent="-317500" algn="l">
              <a:lnSpc>
                <a:spcPct val="120000"/>
              </a:lnSpc>
              <a:buFont typeface="나눔스퀘어_ac ExtraBold" charset="0"/>
              <a:buChar char="•"/>
            </a:pPr>
            <a:endParaRPr lang="en-US" altLang="ko-KR" sz="3200" b="1" spc="-150" dirty="0">
              <a:latin typeface="Arial" panose="020B0604020202020204" pitchFamily="34" charset="0"/>
              <a:ea typeface="굴림" panose="020B0600000101010101" pitchFamily="50" charset="-127"/>
              <a:cs typeface="Arial" panose="020B0604020202020204" pitchFamily="34" charset="0"/>
              <a:sym typeface="나눔스퀘어_ac ExtraBold" charset="0"/>
            </a:endParaRPr>
          </a:p>
          <a:p>
            <a:pPr marL="317500" indent="-317500" algn="l">
              <a:lnSpc>
                <a:spcPct val="120000"/>
              </a:lnSpc>
              <a:buFont typeface="나눔스퀘어_ac ExtraBold" charset="0"/>
              <a:buChar char="•"/>
            </a:pPr>
            <a:endParaRPr lang="en-US" altLang="ko-KR" sz="3200" b="1" spc="-150" dirty="0">
              <a:latin typeface="Arial" panose="020B0604020202020204" pitchFamily="34" charset="0"/>
              <a:ea typeface="굴림" panose="020B0600000101010101" pitchFamily="50" charset="-127"/>
              <a:cs typeface="Arial" panose="020B0604020202020204" pitchFamily="34" charset="0"/>
              <a:sym typeface="나눔스퀘어_ac ExtraBold" charset="0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33F0503-3C75-4EAF-8A14-CA244ECFC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44E24-DFCA-411C-AC62-7D3BB13AC40C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07563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5181" y="158262"/>
            <a:ext cx="1718896" cy="404446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310332" y="222865"/>
            <a:ext cx="7104260" cy="908815"/>
            <a:chOff x="575803" y="482447"/>
            <a:chExt cx="11234970" cy="2175461"/>
          </a:xfrm>
        </p:grpSpPr>
        <p:sp>
          <p:nvSpPr>
            <p:cNvPr id="38" name="TextBox 37"/>
            <p:cNvSpPr txBox="1"/>
            <p:nvPr/>
          </p:nvSpPr>
          <p:spPr>
            <a:xfrm>
              <a:off x="575803" y="482447"/>
              <a:ext cx="9006348" cy="13997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 latinLnBrk="1" hangingPunct="1">
                <a:lnSpc>
                  <a:spcPct val="100000"/>
                </a:lnSpc>
              </a:pPr>
              <a:r>
                <a:rPr lang="en-US" altLang="ko-KR" sz="3200" b="1" kern="1200" baseline="0" dirty="0">
                  <a:solidFill>
                    <a:srgbClr val="1F497D">
                      <a:lumMod val="75000"/>
                    </a:srgb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함초롬돋움" pitchFamily="18" charset="-127"/>
                </a:rPr>
                <a:t>CV Lab Recommendation</a:t>
              </a:r>
              <a:endParaRPr lang="ko-KR" altLang="en-US" sz="3200" b="1" kern="1200" baseline="0" dirty="0">
                <a:solidFill>
                  <a:srgbClr val="1F497D">
                    <a:lumMod val="75000"/>
                  </a:srgb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itchFamily="18" charset="-127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575803" y="1921172"/>
              <a:ext cx="8723217" cy="7367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 latinLnBrk="1" hangingPunct="1">
                <a:lnSpc>
                  <a:spcPct val="100000"/>
                </a:lnSpc>
              </a:pPr>
              <a:r>
                <a:rPr lang="en-US" altLang="ko-KR" sz="1400" b="1" kern="1200" baseline="0" dirty="0">
                  <a:solidFill>
                    <a:prstClr val="white">
                      <a:lumMod val="50000"/>
                    </a:prst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함초롬돋움" pitchFamily="18" charset="-127"/>
                </a:rPr>
                <a:t>PIAI Research Department</a:t>
              </a:r>
            </a:p>
          </p:txBody>
        </p:sp>
        <p:pic>
          <p:nvPicPr>
            <p:cNvPr id="40" name="Picture 3" descr="C:\Users\admin\Desktop\1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75803" y="1747998"/>
              <a:ext cx="11234970" cy="244278"/>
            </a:xfrm>
            <a:prstGeom prst="rect">
              <a:avLst/>
            </a:prstGeom>
            <a:noFill/>
          </p:spPr>
        </p:pic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16153BF-E1E4-4300-86BE-6D503A9F8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44E24-DFCA-411C-AC62-7D3BB13AC40C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CF1CC113-509A-BFC3-E009-260FCC541721}"/>
              </a:ext>
            </a:extLst>
          </p:cNvPr>
          <p:cNvSpPr txBox="1">
            <a:spLocks noChangeArrowheads="1"/>
          </p:cNvSpPr>
          <p:nvPr/>
        </p:nvSpPr>
        <p:spPr>
          <a:xfrm>
            <a:off x="258654" y="1563221"/>
            <a:ext cx="11559719" cy="4376073"/>
          </a:xfrm>
          <a:prstGeom prst="rect">
            <a:avLst/>
          </a:prstGeom>
          <a:ln/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17500" indent="-317500" algn="l">
              <a:lnSpc>
                <a:spcPct val="250000"/>
              </a:lnSpc>
              <a:buFont typeface="나눔스퀘어_ac ExtraBold" charset="0"/>
              <a:buChar char="•"/>
            </a:pPr>
            <a:r>
              <a:rPr lang="ko-KR" altLang="en-US" b="1" spc="-1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나눔스퀘어_ac ExtraBold" charset="0"/>
              </a:rPr>
              <a:t>반 이론</a:t>
            </a:r>
            <a:r>
              <a:rPr lang="en-US" altLang="ko-KR" b="1" spc="-1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나눔스퀘어_ac ExtraBold" charset="0"/>
              </a:rPr>
              <a:t> </a:t>
            </a:r>
            <a:r>
              <a:rPr lang="ko-KR" altLang="en-US" b="1" spc="-1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나눔스퀘어_ac ExtraBold" charset="0"/>
              </a:rPr>
              <a:t>반 실습 </a:t>
            </a:r>
            <a:r>
              <a:rPr lang="en-US" altLang="ko-KR" b="1" spc="-1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나눔스퀘어_ac ExtraBold" charset="0"/>
              </a:rPr>
              <a:t>: </a:t>
            </a:r>
            <a:r>
              <a:rPr lang="ko-KR" altLang="en-US" b="1" spc="-1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나눔스퀘어_ac ExtraBold" charset="0"/>
              </a:rPr>
              <a:t>구체적인 내용들은 관련 용어 검색을 통해 공부</a:t>
            </a:r>
            <a:endParaRPr lang="en-US" altLang="ko-KR" b="1" spc="-150"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sym typeface="나눔스퀘어_ac ExtraBold" charset="0"/>
            </a:endParaRPr>
          </a:p>
          <a:p>
            <a:pPr marL="317500" indent="-317500" algn="l">
              <a:lnSpc>
                <a:spcPct val="250000"/>
              </a:lnSpc>
              <a:buFont typeface="나눔스퀘어_ac ExtraBold" charset="0"/>
              <a:buChar char="•"/>
            </a:pPr>
            <a:r>
              <a:rPr lang="ko-KR" altLang="en-US" b="1" spc="-1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나눔스퀘어_ac ExtraBold" charset="0"/>
              </a:rPr>
              <a:t>동작 관련 오류 </a:t>
            </a:r>
            <a:r>
              <a:rPr lang="en-US" altLang="ko-KR" b="1" spc="-1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나눔스퀘어_ac ExtraBold" charset="0"/>
              </a:rPr>
              <a:t>: </a:t>
            </a:r>
            <a:r>
              <a:rPr lang="ko-KR" altLang="en-US" b="1" spc="-1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나눔스퀘어_ac ExtraBold" charset="0"/>
              </a:rPr>
              <a:t>각 반 조교에게 손들고 해결 요청 </a:t>
            </a:r>
            <a:r>
              <a:rPr lang="en-US" altLang="ko-KR" b="1" spc="-1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나눔스퀘어_ac ExtraBold" charset="0"/>
              </a:rPr>
              <a:t>(A-</a:t>
            </a:r>
            <a:r>
              <a:rPr lang="ko-KR" altLang="en-US" b="1" spc="-1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나눔스퀘어_ac ExtraBold" charset="0"/>
              </a:rPr>
              <a:t>김지호 </a:t>
            </a:r>
            <a:r>
              <a:rPr lang="en-US" altLang="ko-KR" b="1" spc="-1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나눔스퀘어_ac ExtraBold" charset="0"/>
              </a:rPr>
              <a:t>B-</a:t>
            </a:r>
            <a:r>
              <a:rPr lang="ko-KR" altLang="en-US" b="1" spc="-150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나눔스퀘어_ac ExtraBold" charset="0"/>
              </a:rPr>
              <a:t>김호연</a:t>
            </a:r>
            <a:r>
              <a:rPr lang="ko-KR" altLang="en-US" b="1" spc="-1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나눔스퀘어_ac ExtraBold" charset="0"/>
              </a:rPr>
              <a:t> </a:t>
            </a:r>
            <a:r>
              <a:rPr lang="en-US" altLang="ko-KR" b="1" spc="-1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나눔스퀘어_ac ExtraBold" charset="0"/>
              </a:rPr>
              <a:t>C-</a:t>
            </a:r>
            <a:r>
              <a:rPr lang="ko-KR" altLang="en-US" b="1" spc="-1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나눔스퀘어_ac ExtraBold" charset="0"/>
              </a:rPr>
              <a:t>이수민</a:t>
            </a:r>
            <a:r>
              <a:rPr lang="en-US" altLang="ko-KR" b="1" spc="-1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나눔스퀘어_ac ExtraBold" charset="0"/>
              </a:rPr>
              <a:t>)</a:t>
            </a:r>
          </a:p>
          <a:p>
            <a:pPr marL="317500" indent="-317500" algn="l">
              <a:lnSpc>
                <a:spcPct val="250000"/>
              </a:lnSpc>
              <a:buFont typeface="나눔스퀘어_ac ExtraBold" charset="0"/>
              <a:buChar char="•"/>
            </a:pPr>
            <a:r>
              <a:rPr lang="ko-KR" altLang="en-US" b="1" spc="-1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나눔스퀘어_ac ExtraBold" charset="0"/>
                <a:sym typeface="나눔스퀘어_ac ExtraBold" charset="0"/>
              </a:rPr>
              <a:t>오류 해결이 오래 걸릴 경우 </a:t>
            </a:r>
            <a:r>
              <a:rPr lang="en-US" altLang="ko-KR" b="1" spc="-1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나눔스퀘어_ac ExtraBold" charset="0"/>
                <a:sym typeface="나눔스퀘어_ac ExtraBold" charset="0"/>
              </a:rPr>
              <a:t>: </a:t>
            </a:r>
            <a:r>
              <a:rPr lang="ko-KR" altLang="en-US" b="1" spc="-1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나눔스퀘어_ac ExtraBold" charset="0"/>
                <a:sym typeface="나눔스퀘어_ac ExtraBold" charset="0"/>
              </a:rPr>
              <a:t>우선 교육 내용에 집중 후 놓친 부분은 각 반  조교에게 도움 요청</a:t>
            </a:r>
            <a:endParaRPr lang="en-US" altLang="ko-KR" b="1" spc="-150"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sym typeface="나눔스퀘어_ac ExtraBold" charset="0"/>
            </a:endParaRPr>
          </a:p>
          <a:p>
            <a:pPr marL="317500" indent="-317500" algn="l">
              <a:lnSpc>
                <a:spcPct val="250000"/>
              </a:lnSpc>
              <a:buFont typeface="나눔스퀘어_ac ExtraBold" charset="0"/>
              <a:buChar char="•"/>
            </a:pPr>
            <a:r>
              <a:rPr lang="en-US" altLang="ko-KR" b="1" spc="-1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나눔스퀘어_ac ExtraBold" charset="0"/>
                <a:sym typeface="나눔스퀘어_ac ExtraBold" charset="0"/>
              </a:rPr>
              <a:t>Object Detection/Segmentation </a:t>
            </a:r>
            <a:r>
              <a:rPr lang="ko-KR" altLang="en-US" b="1" spc="-1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나눔스퀘어_ac ExtraBold" charset="0"/>
                <a:sym typeface="나눔스퀘어_ac ExtraBold" charset="0"/>
              </a:rPr>
              <a:t>학습의 경우 너무 긴 시간이 걸림 </a:t>
            </a:r>
            <a:r>
              <a:rPr lang="en-US" altLang="ko-KR" b="1" spc="-1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나눔스퀘어_ac ExtraBold" charset="0"/>
                <a:sym typeface="나눔스퀘어_ac ExtraBold" charset="0"/>
              </a:rPr>
              <a:t>: Appendix</a:t>
            </a:r>
            <a:r>
              <a:rPr lang="ko-KR" altLang="en-US" b="1" spc="-1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나눔스퀘어_ac ExtraBold" charset="0"/>
                <a:sym typeface="나눔스퀘어_ac ExtraBold" charset="0"/>
              </a:rPr>
              <a:t> 참조</a:t>
            </a:r>
            <a:endParaRPr lang="en-US" altLang="ko-KR" b="1" spc="-150"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나눔스퀘어_ac ExtraBold" charset="0"/>
              <a:sym typeface="나눔스퀘어_ac Extra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52666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5181" y="158262"/>
            <a:ext cx="1718896" cy="404446"/>
          </a:xfrm>
          <a:prstGeom prst="rect">
            <a:avLst/>
          </a:prstGeom>
        </p:spPr>
      </p:pic>
      <p:grpSp>
        <p:nvGrpSpPr>
          <p:cNvPr id="37" name="그룹 36"/>
          <p:cNvGrpSpPr/>
          <p:nvPr/>
        </p:nvGrpSpPr>
        <p:grpSpPr>
          <a:xfrm>
            <a:off x="-9967990" y="-8200105"/>
            <a:ext cx="24568893" cy="23225943"/>
            <a:chOff x="-17814132" y="-15617260"/>
            <a:chExt cx="44418093" cy="44418093"/>
          </a:xfrm>
        </p:grpSpPr>
        <p:grpSp>
          <p:nvGrpSpPr>
            <p:cNvPr id="5" name="Group"/>
            <p:cNvGrpSpPr/>
            <p:nvPr/>
          </p:nvGrpSpPr>
          <p:grpSpPr>
            <a:xfrm>
              <a:off x="-17814132" y="-15617260"/>
              <a:ext cx="44418093" cy="44418093"/>
              <a:chOff x="0" y="0"/>
              <a:chExt cx="40592573" cy="40592573"/>
            </a:xfrm>
          </p:grpSpPr>
          <p:grpSp>
            <p:nvGrpSpPr>
              <p:cNvPr id="6" name="Group"/>
              <p:cNvGrpSpPr/>
              <p:nvPr/>
            </p:nvGrpSpPr>
            <p:grpSpPr>
              <a:xfrm>
                <a:off x="0" y="0"/>
                <a:ext cx="40592574" cy="40592574"/>
                <a:chOff x="0" y="0"/>
                <a:chExt cx="40592573" cy="40592573"/>
              </a:xfrm>
            </p:grpSpPr>
            <p:sp>
              <p:nvSpPr>
                <p:cNvPr id="10" name="Circle"/>
                <p:cNvSpPr/>
                <p:nvPr/>
              </p:nvSpPr>
              <p:spPr>
                <a:xfrm>
                  <a:off x="11890523" y="11890523"/>
                  <a:ext cx="16811527" cy="16811527"/>
                </a:xfrm>
                <a:prstGeom prst="ellipse">
                  <a:avLst/>
                </a:prstGeom>
                <a:noFill/>
                <a:ln w="38100" cap="flat">
                  <a:solidFill>
                    <a:srgbClr val="D9DDE0">
                      <a:alpha val="10242"/>
                    </a:srgbClr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3200" baseline="0">
                      <a:solidFill>
                        <a:srgbClr val="FFFFFF"/>
                      </a:solidFill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pPr>
                  <a:endParaRPr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endParaRPr>
                </a:p>
              </p:txBody>
            </p:sp>
            <p:sp>
              <p:nvSpPr>
                <p:cNvPr id="11" name="Circle"/>
                <p:cNvSpPr/>
                <p:nvPr/>
              </p:nvSpPr>
              <p:spPr>
                <a:xfrm>
                  <a:off x="13583446" y="13583446"/>
                  <a:ext cx="13425681" cy="13425681"/>
                </a:xfrm>
                <a:prstGeom prst="ellipse">
                  <a:avLst/>
                </a:prstGeom>
                <a:noFill/>
                <a:ln w="38100" cap="flat">
                  <a:solidFill>
                    <a:srgbClr val="D9DDE0">
                      <a:alpha val="23297"/>
                    </a:srgbClr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3200" baseline="0">
                      <a:solidFill>
                        <a:srgbClr val="FFFFFF"/>
                      </a:solidFill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pPr>
                  <a:endParaRPr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endParaRPr>
                </a:p>
              </p:txBody>
            </p:sp>
            <p:sp>
              <p:nvSpPr>
                <p:cNvPr id="12" name="Circle"/>
                <p:cNvSpPr/>
                <p:nvPr/>
              </p:nvSpPr>
              <p:spPr>
                <a:xfrm>
                  <a:off x="14985820" y="14985820"/>
                  <a:ext cx="10620934" cy="10620934"/>
                </a:xfrm>
                <a:prstGeom prst="ellipse">
                  <a:avLst/>
                </a:prstGeom>
                <a:noFill/>
                <a:ln w="38100" cap="flat">
                  <a:solidFill>
                    <a:srgbClr val="D9DDE0">
                      <a:alpha val="41969"/>
                    </a:srgbClr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3200" baseline="0">
                      <a:solidFill>
                        <a:srgbClr val="FFFFFF"/>
                      </a:solidFill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pPr>
                  <a:endParaRPr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endParaRPr>
                </a:p>
              </p:txBody>
            </p:sp>
            <p:sp>
              <p:nvSpPr>
                <p:cNvPr id="13" name="Circle"/>
                <p:cNvSpPr/>
                <p:nvPr/>
              </p:nvSpPr>
              <p:spPr>
                <a:xfrm>
                  <a:off x="16210929" y="16210928"/>
                  <a:ext cx="8170717" cy="8170717"/>
                </a:xfrm>
                <a:prstGeom prst="ellipse">
                  <a:avLst/>
                </a:prstGeom>
                <a:noFill/>
                <a:ln w="38100" cap="flat">
                  <a:solidFill>
                    <a:srgbClr val="D9DDE0">
                      <a:alpha val="55840"/>
                    </a:srgbClr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3200" baseline="0">
                      <a:solidFill>
                        <a:srgbClr val="FFFFFF"/>
                      </a:solidFill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pPr>
                  <a:endParaRPr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endParaRPr>
                </a:p>
              </p:txBody>
            </p:sp>
            <p:sp>
              <p:nvSpPr>
                <p:cNvPr id="14" name="Circle"/>
                <p:cNvSpPr/>
                <p:nvPr/>
              </p:nvSpPr>
              <p:spPr>
                <a:xfrm>
                  <a:off x="17235760" y="17235760"/>
                  <a:ext cx="6121056" cy="6121056"/>
                </a:xfrm>
                <a:prstGeom prst="ellipse">
                  <a:avLst/>
                </a:prstGeom>
                <a:noFill/>
                <a:ln w="38100" cap="flat">
                  <a:solidFill>
                    <a:srgbClr val="D9DDE0">
                      <a:alpha val="77087"/>
                    </a:srgbClr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3200" baseline="0">
                      <a:solidFill>
                        <a:srgbClr val="FFFFFF"/>
                      </a:solidFill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pPr>
                  <a:endParaRPr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endParaRPr>
                </a:p>
              </p:txBody>
            </p:sp>
            <p:sp>
              <p:nvSpPr>
                <p:cNvPr id="15" name="Circle"/>
                <p:cNvSpPr/>
                <p:nvPr/>
              </p:nvSpPr>
              <p:spPr>
                <a:xfrm>
                  <a:off x="5426561" y="5426561"/>
                  <a:ext cx="29739451" cy="29739451"/>
                </a:xfrm>
                <a:prstGeom prst="ellipse">
                  <a:avLst/>
                </a:prstGeom>
                <a:noFill/>
                <a:ln w="38100" cap="flat">
                  <a:solidFill>
                    <a:srgbClr val="D9DDE0">
                      <a:alpha val="10242"/>
                    </a:srgbClr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3200" baseline="0">
                      <a:solidFill>
                        <a:srgbClr val="FFFFFF"/>
                      </a:solidFill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pPr>
                  <a:endParaRPr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endParaRPr>
                </a:p>
              </p:txBody>
            </p:sp>
            <p:sp>
              <p:nvSpPr>
                <p:cNvPr id="16" name="Circle"/>
                <p:cNvSpPr/>
                <p:nvPr/>
              </p:nvSpPr>
              <p:spPr>
                <a:xfrm>
                  <a:off x="2761064" y="2761064"/>
                  <a:ext cx="35070446" cy="35070447"/>
                </a:xfrm>
                <a:prstGeom prst="ellipse">
                  <a:avLst/>
                </a:prstGeom>
                <a:noFill/>
                <a:ln w="38100" cap="flat">
                  <a:solidFill>
                    <a:srgbClr val="D9DDE0">
                      <a:alpha val="19560"/>
                    </a:srgbClr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3200" baseline="0">
                      <a:solidFill>
                        <a:srgbClr val="FFFFFF"/>
                      </a:solidFill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pPr>
                  <a:endParaRPr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endParaRPr>
                </a:p>
              </p:txBody>
            </p:sp>
            <p:sp>
              <p:nvSpPr>
                <p:cNvPr id="17" name="Circle"/>
                <p:cNvSpPr/>
                <p:nvPr/>
              </p:nvSpPr>
              <p:spPr>
                <a:xfrm>
                  <a:off x="0" y="0"/>
                  <a:ext cx="40592574" cy="40592574"/>
                </a:xfrm>
                <a:prstGeom prst="ellipse">
                  <a:avLst/>
                </a:prstGeom>
                <a:noFill/>
                <a:ln w="38100" cap="flat">
                  <a:solidFill>
                    <a:srgbClr val="D9DDE0">
                      <a:alpha val="36010"/>
                    </a:srgbClr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3200" baseline="0">
                      <a:solidFill>
                        <a:srgbClr val="FFFFFF"/>
                      </a:solidFill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pPr>
                  <a:endParaRPr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endParaRPr>
                </a:p>
              </p:txBody>
            </p:sp>
            <p:sp>
              <p:nvSpPr>
                <p:cNvPr id="18" name="Circle"/>
                <p:cNvSpPr/>
                <p:nvPr/>
              </p:nvSpPr>
              <p:spPr>
                <a:xfrm>
                  <a:off x="7901970" y="7901970"/>
                  <a:ext cx="24788634" cy="24788634"/>
                </a:xfrm>
                <a:prstGeom prst="ellipse">
                  <a:avLst/>
                </a:prstGeom>
                <a:noFill/>
                <a:ln w="38100" cap="flat">
                  <a:solidFill>
                    <a:srgbClr val="D9DDE0">
                      <a:alpha val="6147"/>
                    </a:srgbClr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3200" baseline="0">
                      <a:solidFill>
                        <a:srgbClr val="FFFFFF"/>
                      </a:solidFill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pPr>
                  <a:endParaRPr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endParaRPr>
                </a:p>
              </p:txBody>
            </p:sp>
          </p:grpSp>
          <p:sp>
            <p:nvSpPr>
              <p:cNvPr id="7" name="Circle"/>
              <p:cNvSpPr/>
              <p:nvPr/>
            </p:nvSpPr>
            <p:spPr>
              <a:xfrm>
                <a:off x="18400194" y="16429423"/>
                <a:ext cx="357636" cy="357635"/>
              </a:xfrm>
              <a:prstGeom prst="ellipse">
                <a:avLst/>
              </a:prstGeom>
              <a:solidFill>
                <a:srgbClr val="9EAAB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defRPr sz="3200" baseline="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  <p:sp>
            <p:nvSpPr>
              <p:cNvPr id="8" name="Circle"/>
              <p:cNvSpPr/>
              <p:nvPr/>
            </p:nvSpPr>
            <p:spPr>
              <a:xfrm>
                <a:off x="24541519" y="17161053"/>
                <a:ext cx="250163" cy="250163"/>
              </a:xfrm>
              <a:prstGeom prst="ellipse">
                <a:avLst/>
              </a:prstGeom>
              <a:solidFill>
                <a:srgbClr val="9EAAB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defRPr sz="3200" baseline="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  <p:sp>
            <p:nvSpPr>
              <p:cNvPr id="9" name="Circle"/>
              <p:cNvSpPr/>
              <p:nvPr/>
            </p:nvSpPr>
            <p:spPr>
              <a:xfrm>
                <a:off x="25108706" y="24529817"/>
                <a:ext cx="447760" cy="447760"/>
              </a:xfrm>
              <a:prstGeom prst="ellipse">
                <a:avLst/>
              </a:prstGeom>
              <a:solidFill>
                <a:srgbClr val="9EAAB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defRPr sz="3200" baseline="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</p:grpSp>
        <p:sp>
          <p:nvSpPr>
            <p:cNvPr id="19" name="Circle"/>
            <p:cNvSpPr/>
            <p:nvPr/>
          </p:nvSpPr>
          <p:spPr>
            <a:xfrm>
              <a:off x="1955196" y="4039457"/>
              <a:ext cx="4907534" cy="4907534"/>
            </a:xfrm>
            <a:prstGeom prst="ellipse">
              <a:avLst/>
            </a:prstGeom>
            <a:solidFill>
              <a:srgbClr val="FFFFFF"/>
            </a:solidFill>
            <a:ln w="12700">
              <a:miter lim="400000"/>
            </a:ln>
            <a:effectLst>
              <a:outerShdw blurRad="635000" dist="138440" dir="5400000" rotWithShape="0">
                <a:srgbClr val="475D84">
                  <a:alpha val="22000"/>
                </a:srgbClr>
              </a:outerShdw>
            </a:effectLst>
          </p:spPr>
          <p:txBody>
            <a:bodyPr lIns="50800" tIns="50800" rIns="50800" bIns="50800" anchor="ctr"/>
            <a:lstStyle/>
            <a:p>
              <a:pPr algn="ctr">
                <a:lnSpc>
                  <a:spcPct val="100000"/>
                </a:lnSpc>
                <a:defRPr sz="3200" baseline="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20" name="Circle"/>
            <p:cNvSpPr/>
            <p:nvPr/>
          </p:nvSpPr>
          <p:spPr>
            <a:xfrm>
              <a:off x="7881497" y="7669848"/>
              <a:ext cx="3441875" cy="3441875"/>
            </a:xfrm>
            <a:prstGeom prst="ellipse">
              <a:avLst/>
            </a:prstGeom>
            <a:solidFill>
              <a:srgbClr val="EDF0F3"/>
            </a:solidFill>
            <a:ln w="12700">
              <a:miter lim="400000"/>
            </a:ln>
            <a:effectLst>
              <a:outerShdw blurRad="635000" dist="138440" dir="5400000" rotWithShape="0">
                <a:srgbClr val="475D84">
                  <a:alpha val="22000"/>
                </a:srgbClr>
              </a:outerShdw>
            </a:effectLst>
          </p:spPr>
          <p:txBody>
            <a:bodyPr lIns="50800" tIns="50800" rIns="50800" bIns="50800" anchor="ctr"/>
            <a:lstStyle/>
            <a:p>
              <a:pPr algn="ctr">
                <a:lnSpc>
                  <a:spcPct val="100000"/>
                </a:lnSpc>
                <a:defRPr sz="3200" baseline="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21" name="Circle"/>
            <p:cNvSpPr/>
            <p:nvPr/>
          </p:nvSpPr>
          <p:spPr>
            <a:xfrm>
              <a:off x="8994617" y="3740900"/>
              <a:ext cx="1968221" cy="1968221"/>
            </a:xfrm>
            <a:prstGeom prst="ellipse">
              <a:avLst/>
            </a:prstGeom>
            <a:solidFill>
              <a:srgbClr val="FFFFFF"/>
            </a:solidFill>
            <a:ln w="12700">
              <a:miter lim="400000"/>
            </a:ln>
            <a:effectLst>
              <a:outerShdw blurRad="635000" dist="138440" dir="5400000" rotWithShape="0">
                <a:srgbClr val="475D84">
                  <a:alpha val="22000"/>
                </a:srgbClr>
              </a:outerShdw>
            </a:effectLst>
          </p:spPr>
          <p:txBody>
            <a:bodyPr lIns="50800" tIns="50800" rIns="50800" bIns="50800" anchor="ctr"/>
            <a:lstStyle/>
            <a:p>
              <a:pPr algn="ctr">
                <a:lnSpc>
                  <a:spcPct val="100000"/>
                </a:lnSpc>
                <a:defRPr sz="3200" baseline="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22" name="Circle"/>
            <p:cNvSpPr/>
            <p:nvPr/>
          </p:nvSpPr>
          <p:spPr>
            <a:xfrm>
              <a:off x="1356852" y="10108886"/>
              <a:ext cx="2573003" cy="2573003"/>
            </a:xfrm>
            <a:prstGeom prst="ellipse">
              <a:avLst/>
            </a:prstGeom>
            <a:solidFill>
              <a:srgbClr val="EDF0F3"/>
            </a:solidFill>
            <a:ln w="12700">
              <a:miter lim="400000"/>
            </a:ln>
            <a:effectLst>
              <a:outerShdw blurRad="635000" dist="138440" dir="5400000" rotWithShape="0">
                <a:srgbClr val="475D84">
                  <a:alpha val="22000"/>
                </a:srgbClr>
              </a:outerShdw>
            </a:effectLst>
          </p:spPr>
          <p:txBody>
            <a:bodyPr lIns="50800" tIns="50800" rIns="50800" bIns="50800" anchor="ctr"/>
            <a:lstStyle/>
            <a:p>
              <a:pPr algn="ctr">
                <a:lnSpc>
                  <a:spcPct val="100000"/>
                </a:lnSpc>
                <a:defRPr sz="3200" baseline="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23" name="Circle"/>
            <p:cNvSpPr/>
            <p:nvPr/>
          </p:nvSpPr>
          <p:spPr>
            <a:xfrm>
              <a:off x="3733182" y="1925373"/>
              <a:ext cx="1848610" cy="1848611"/>
            </a:xfrm>
            <a:prstGeom prst="ellipse">
              <a:avLst/>
            </a:prstGeom>
            <a:solidFill>
              <a:srgbClr val="FFFFFF"/>
            </a:solidFill>
            <a:ln w="12700">
              <a:miter lim="400000"/>
            </a:ln>
            <a:effectLst>
              <a:outerShdw blurRad="635000" dist="138440" dir="5400000" rotWithShape="0">
                <a:srgbClr val="475D84">
                  <a:alpha val="22000"/>
                </a:srgbClr>
              </a:outerShdw>
            </a:effectLst>
          </p:spPr>
          <p:txBody>
            <a:bodyPr lIns="50800" tIns="50800" rIns="50800" bIns="50800" anchor="ctr"/>
            <a:lstStyle/>
            <a:p>
              <a:pPr algn="ctr">
                <a:lnSpc>
                  <a:spcPct val="100000"/>
                </a:lnSpc>
                <a:defRPr sz="3200" baseline="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24" name="Circle"/>
            <p:cNvSpPr/>
            <p:nvPr/>
          </p:nvSpPr>
          <p:spPr>
            <a:xfrm>
              <a:off x="6076724" y="-219106"/>
              <a:ext cx="3303426" cy="3303426"/>
            </a:xfrm>
            <a:prstGeom prst="ellipse">
              <a:avLst/>
            </a:prstGeom>
            <a:solidFill>
              <a:srgbClr val="EDF0F3"/>
            </a:solidFill>
            <a:ln w="12700">
              <a:miter lim="400000"/>
            </a:ln>
            <a:effectLst>
              <a:outerShdw blurRad="635000" dist="138440" dir="5400000" rotWithShape="0">
                <a:srgbClr val="475D84">
                  <a:alpha val="22000"/>
                </a:srgbClr>
              </a:outerShdw>
            </a:effectLst>
          </p:spPr>
          <p:txBody>
            <a:bodyPr lIns="50800" tIns="50800" rIns="50800" bIns="50800" anchor="ctr"/>
            <a:lstStyle/>
            <a:p>
              <a:pPr algn="ctr">
                <a:lnSpc>
                  <a:spcPct val="100000"/>
                </a:lnSpc>
                <a:defRPr sz="3200" baseline="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25" name="Circle"/>
            <p:cNvSpPr/>
            <p:nvPr/>
          </p:nvSpPr>
          <p:spPr>
            <a:xfrm>
              <a:off x="6076724" y="12120076"/>
              <a:ext cx="2498842" cy="2498842"/>
            </a:xfrm>
            <a:prstGeom prst="ellipse">
              <a:avLst/>
            </a:prstGeom>
            <a:solidFill>
              <a:srgbClr val="FFFFFF"/>
            </a:solidFill>
            <a:ln w="12700">
              <a:miter lim="400000"/>
            </a:ln>
            <a:effectLst>
              <a:outerShdw blurRad="635000" dist="138440" dir="5400000" rotWithShape="0">
                <a:srgbClr val="475D84">
                  <a:alpha val="22000"/>
                </a:srgbClr>
              </a:outerShdw>
            </a:effectLst>
          </p:spPr>
          <p:txBody>
            <a:bodyPr lIns="50800" tIns="50800" rIns="50800" bIns="50800" anchor="ctr"/>
            <a:lstStyle/>
            <a:p>
              <a:pPr algn="ctr">
                <a:lnSpc>
                  <a:spcPct val="100000"/>
                </a:lnSpc>
                <a:defRPr sz="3200" baseline="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26" name="Circle"/>
            <p:cNvSpPr/>
            <p:nvPr/>
          </p:nvSpPr>
          <p:spPr>
            <a:xfrm>
              <a:off x="6265350" y="10317379"/>
              <a:ext cx="510935" cy="510935"/>
            </a:xfrm>
            <a:prstGeom prst="ellipse">
              <a:avLst/>
            </a:prstGeom>
            <a:solidFill>
              <a:srgbClr val="FFFFFF"/>
            </a:solidFill>
            <a:ln w="12700">
              <a:miter lim="400000"/>
            </a:ln>
            <a:effectLst>
              <a:outerShdw blurRad="635000" dist="138440" dir="5400000" rotWithShape="0">
                <a:srgbClr val="475D84">
                  <a:alpha val="22000"/>
                </a:srgbClr>
              </a:outerShdw>
            </a:effectLst>
          </p:spPr>
          <p:txBody>
            <a:bodyPr lIns="50800" tIns="50800" rIns="50800" bIns="50800" anchor="ctr"/>
            <a:lstStyle/>
            <a:p>
              <a:pPr algn="ctr">
                <a:lnSpc>
                  <a:spcPct val="100000"/>
                </a:lnSpc>
                <a:defRPr sz="3200" baseline="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27" name="Circle"/>
            <p:cNvSpPr/>
            <p:nvPr/>
          </p:nvSpPr>
          <p:spPr>
            <a:xfrm>
              <a:off x="302406" y="1925373"/>
              <a:ext cx="510934" cy="510934"/>
            </a:xfrm>
            <a:prstGeom prst="ellipse">
              <a:avLst/>
            </a:prstGeom>
            <a:solidFill>
              <a:srgbClr val="FFFFFF"/>
            </a:solidFill>
            <a:ln w="12700">
              <a:miter lim="400000"/>
            </a:ln>
            <a:effectLst>
              <a:outerShdw blurRad="635000" dist="138440" dir="5400000" rotWithShape="0">
                <a:srgbClr val="475D84">
                  <a:alpha val="22000"/>
                </a:srgbClr>
              </a:outerShdw>
            </a:effectLst>
          </p:spPr>
          <p:txBody>
            <a:bodyPr lIns="50800" tIns="50800" rIns="50800" bIns="50800" anchor="ctr"/>
            <a:lstStyle/>
            <a:p>
              <a:pPr algn="ctr">
                <a:lnSpc>
                  <a:spcPct val="100000"/>
                </a:lnSpc>
                <a:defRPr sz="3200" baseline="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28" name="Circle"/>
            <p:cNvSpPr/>
            <p:nvPr/>
          </p:nvSpPr>
          <p:spPr>
            <a:xfrm>
              <a:off x="7161814" y="4844567"/>
              <a:ext cx="510935" cy="510935"/>
            </a:xfrm>
            <a:prstGeom prst="ellipse">
              <a:avLst/>
            </a:prstGeom>
            <a:solidFill>
              <a:srgbClr val="FFFFFF"/>
            </a:solidFill>
            <a:ln w="12700">
              <a:miter lim="400000"/>
            </a:ln>
            <a:effectLst>
              <a:outerShdw blurRad="635000" dist="138440" dir="5400000" rotWithShape="0">
                <a:srgbClr val="475D84">
                  <a:alpha val="22000"/>
                </a:srgbClr>
              </a:outerShdw>
            </a:effectLst>
          </p:spPr>
          <p:txBody>
            <a:bodyPr lIns="50800" tIns="50800" rIns="50800" bIns="50800" anchor="ctr"/>
            <a:lstStyle/>
            <a:p>
              <a:pPr algn="ctr">
                <a:lnSpc>
                  <a:spcPct val="100000"/>
                </a:lnSpc>
                <a:defRPr sz="3200" baseline="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pic>
          <p:nvPicPr>
            <p:cNvPr id="29" name="그림 개체 틀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05" r="5805"/>
            <a:stretch>
              <a:fillRect/>
            </a:stretch>
          </p:blipFill>
          <p:spPr>
            <a:xfrm>
              <a:off x="1356062" y="10074941"/>
              <a:ext cx="2573001" cy="2606948"/>
            </a:xfrm>
            <a:prstGeom prst="ellipse">
              <a:avLst/>
            </a:prstGeom>
          </p:spPr>
        </p:pic>
        <p:pic>
          <p:nvPicPr>
            <p:cNvPr id="30" name="그림 개체 틀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544" r="15544"/>
            <a:stretch>
              <a:fillRect/>
            </a:stretch>
          </p:blipFill>
          <p:spPr>
            <a:xfrm>
              <a:off x="6075417" y="-224676"/>
              <a:ext cx="3306924" cy="3302124"/>
            </a:xfrm>
            <a:prstGeom prst="ellipse">
              <a:avLst/>
            </a:prstGeom>
          </p:spPr>
        </p:pic>
        <p:pic>
          <p:nvPicPr>
            <p:cNvPr id="31" name="그림 개체 틀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75" r="21875"/>
            <a:stretch>
              <a:fillRect/>
            </a:stretch>
          </p:blipFill>
          <p:spPr>
            <a:xfrm>
              <a:off x="7881938" y="7672388"/>
              <a:ext cx="3433017" cy="3433017"/>
            </a:xfrm>
            <a:prstGeom prst="ellipse">
              <a:avLst/>
            </a:prstGeom>
          </p:spPr>
        </p:pic>
        <p:sp>
          <p:nvSpPr>
            <p:cNvPr id="32" name="Circle"/>
            <p:cNvSpPr/>
            <p:nvPr/>
          </p:nvSpPr>
          <p:spPr>
            <a:xfrm>
              <a:off x="7885389" y="7668565"/>
              <a:ext cx="3441875" cy="3441875"/>
            </a:xfrm>
            <a:prstGeom prst="ellipse">
              <a:avLst/>
            </a:prstGeom>
            <a:gradFill>
              <a:gsLst>
                <a:gs pos="0">
                  <a:srgbClr val="4983D0">
                    <a:alpha val="52982"/>
                  </a:srgbClr>
                </a:gs>
                <a:gs pos="100000">
                  <a:srgbClr val="01CAE5">
                    <a:alpha val="52982"/>
                  </a:srgbClr>
                </a:gs>
              </a:gsLst>
              <a:lin ang="2600932"/>
            </a:gra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>
                <a:lnSpc>
                  <a:spcPct val="100000"/>
                </a:lnSpc>
                <a:defRPr sz="3200" baseline="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33" name="Circle"/>
            <p:cNvSpPr/>
            <p:nvPr/>
          </p:nvSpPr>
          <p:spPr>
            <a:xfrm>
              <a:off x="6075417" y="-224676"/>
              <a:ext cx="3320171" cy="3330300"/>
            </a:xfrm>
            <a:prstGeom prst="ellipse">
              <a:avLst/>
            </a:prstGeom>
            <a:gradFill>
              <a:gsLst>
                <a:gs pos="0">
                  <a:srgbClr val="4983D0">
                    <a:alpha val="52982"/>
                  </a:srgbClr>
                </a:gs>
                <a:gs pos="100000">
                  <a:srgbClr val="01CAE5">
                    <a:alpha val="52982"/>
                  </a:srgbClr>
                </a:gs>
              </a:gsLst>
              <a:lin ang="2600932"/>
            </a:gra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>
                <a:lnSpc>
                  <a:spcPct val="100000"/>
                </a:lnSpc>
                <a:defRPr sz="3200" baseline="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34" name="Circle"/>
            <p:cNvSpPr/>
            <p:nvPr/>
          </p:nvSpPr>
          <p:spPr>
            <a:xfrm>
              <a:off x="1356062" y="10074941"/>
              <a:ext cx="2573001" cy="2606948"/>
            </a:xfrm>
            <a:prstGeom prst="ellipse">
              <a:avLst/>
            </a:prstGeom>
            <a:gradFill>
              <a:gsLst>
                <a:gs pos="0">
                  <a:srgbClr val="4983D0">
                    <a:alpha val="52982"/>
                  </a:srgbClr>
                </a:gs>
                <a:gs pos="100000">
                  <a:srgbClr val="01CAE5">
                    <a:alpha val="52982"/>
                  </a:srgbClr>
                </a:gs>
              </a:gsLst>
              <a:lin ang="2600932"/>
            </a:gra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>
                <a:lnSpc>
                  <a:spcPct val="100000"/>
                </a:lnSpc>
                <a:defRPr sz="3200" baseline="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36" name="Rectangle 3"/>
            <p:cNvSpPr>
              <a:spLocks/>
            </p:cNvSpPr>
            <p:nvPr/>
          </p:nvSpPr>
          <p:spPr bwMode="auto">
            <a:xfrm>
              <a:off x="13930297" y="5165253"/>
              <a:ext cx="7815650" cy="23151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square" lIns="50800" tIns="50800" rIns="50800" bIns="50800" anchor="ctr">
              <a:spAutoFit/>
            </a:bodyPr>
            <a:lstStyle/>
            <a:p>
              <a:pPr algn="r" eaLnBrk="1">
                <a:lnSpc>
                  <a:spcPct val="100000"/>
                </a:lnSpc>
                <a:defRPr/>
              </a:pPr>
              <a:r>
                <a:rPr lang="en-US" altLang="ko-KR" sz="3600" b="1" baseline="0" dirty="0">
                  <a:solidFill>
                    <a:srgbClr val="1454A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Computer</a:t>
              </a:r>
              <a:r>
                <a:rPr lang="en-US" altLang="ko-KR" sz="3600" b="1" dirty="0">
                  <a:solidFill>
                    <a:srgbClr val="1454A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Vision</a:t>
              </a:r>
              <a:endParaRPr lang="en-US" altLang="ko-KR" sz="3600" b="1" baseline="0" dirty="0">
                <a:solidFill>
                  <a:srgbClr val="1454A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  <a:p>
              <a:pPr algn="r" eaLnBrk="1">
                <a:lnSpc>
                  <a:spcPct val="100000"/>
                </a:lnSpc>
                <a:defRPr/>
              </a:pPr>
              <a:r>
                <a:rPr lang="en-US" altLang="ko-KR" sz="3600" b="1" dirty="0">
                  <a:solidFill>
                    <a:srgbClr val="1454A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With </a:t>
              </a:r>
              <a:r>
                <a:rPr lang="en-US" altLang="ko-KR" sz="3600" b="1" dirty="0" err="1">
                  <a:solidFill>
                    <a:srgbClr val="1454A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OpenCV</a:t>
              </a:r>
              <a:endParaRPr lang="ko-KR" altLang="en-US" sz="3200" b="1" baseline="0" dirty="0">
                <a:solidFill>
                  <a:srgbClr val="1454A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pic>
        <p:nvPicPr>
          <p:cNvPr id="38" name="그림 37" descr="텍스트이(가) 표시된 사진&#10;&#10;자동 생성된 설명">
            <a:extLst>
              <a:ext uri="{FF2B5EF4-FFF2-40B4-BE49-F238E27FC236}">
                <a16:creationId xmlns:a16="http://schemas.microsoft.com/office/drawing/2014/main" id="{55D8AEC7-3008-46AD-B596-52E50030373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134" r="1099"/>
          <a:stretch/>
        </p:blipFill>
        <p:spPr>
          <a:xfrm>
            <a:off x="1047746" y="2340418"/>
            <a:ext cx="3296604" cy="1629253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82009A5F-78E0-463B-890B-2650BB4DE3F2}"/>
              </a:ext>
            </a:extLst>
          </p:cNvPr>
          <p:cNvSpPr txBox="1"/>
          <p:nvPr/>
        </p:nvSpPr>
        <p:spPr>
          <a:xfrm>
            <a:off x="9450847" y="5816147"/>
            <a:ext cx="20922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err="1">
                <a:solidFill>
                  <a:schemeClr val="bg1">
                    <a:lumMod val="6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Dahyun</a:t>
            </a:r>
            <a:r>
              <a:rPr lang="en-US" altLang="ko-KR" sz="2400" dirty="0">
                <a:solidFill>
                  <a:schemeClr val="bg1">
                    <a:lumMod val="6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Kim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3832F82-DCCB-40D8-B11F-915369B13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44E24-DFCA-411C-AC62-7D3BB13AC40C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35335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5181" y="158262"/>
            <a:ext cx="1718896" cy="404446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310332" y="222865"/>
            <a:ext cx="7104260" cy="908815"/>
            <a:chOff x="575803" y="482447"/>
            <a:chExt cx="11234970" cy="2175461"/>
          </a:xfrm>
        </p:grpSpPr>
        <p:sp>
          <p:nvSpPr>
            <p:cNvPr id="38" name="TextBox 37"/>
            <p:cNvSpPr txBox="1"/>
            <p:nvPr/>
          </p:nvSpPr>
          <p:spPr>
            <a:xfrm>
              <a:off x="575803" y="482447"/>
              <a:ext cx="9006348" cy="13997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 latinLnBrk="1" hangingPunct="1">
                <a:lnSpc>
                  <a:spcPct val="100000"/>
                </a:lnSpc>
              </a:pPr>
              <a:r>
                <a:rPr lang="en-US" altLang="ko-KR" sz="3200" b="1" kern="1200" spc="-150" baseline="0" dirty="0">
                  <a:solidFill>
                    <a:srgbClr val="1F497D">
                      <a:lumMod val="75000"/>
                    </a:srgb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Arial" panose="020B0604020202020204" pitchFamily="34" charset="0"/>
                </a:rPr>
                <a:t>OpenCV</a:t>
              </a:r>
              <a:endParaRPr lang="ko-KR" altLang="en-US" sz="3200" b="1" kern="1200" spc="-150" baseline="0" dirty="0">
                <a:solidFill>
                  <a:srgbClr val="1F497D">
                    <a:lumMod val="75000"/>
                  </a:srgb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575803" y="1921172"/>
              <a:ext cx="8723217" cy="7367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 latinLnBrk="1" hangingPunct="1">
                <a:lnSpc>
                  <a:spcPct val="100000"/>
                </a:lnSpc>
              </a:pPr>
              <a:r>
                <a:rPr lang="en-US" altLang="ko-KR" sz="1400" b="1" kern="1200" baseline="0" dirty="0">
                  <a:solidFill>
                    <a:prstClr val="white">
                      <a:lumMod val="50000"/>
                    </a:prst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함초롬돋움" pitchFamily="18" charset="-127"/>
                </a:rPr>
                <a:t>PIAI Research Department</a:t>
              </a:r>
            </a:p>
          </p:txBody>
        </p:sp>
        <p:pic>
          <p:nvPicPr>
            <p:cNvPr id="40" name="Picture 3" descr="C:\Users\admin\Desktop\1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75803" y="1747998"/>
              <a:ext cx="11234970" cy="244278"/>
            </a:xfrm>
            <a:prstGeom prst="rect">
              <a:avLst/>
            </a:prstGeom>
            <a:noFill/>
          </p:spPr>
        </p:pic>
      </p:grpSp>
      <p:pic>
        <p:nvPicPr>
          <p:cNvPr id="8" name="Picture 4"/>
          <p:cNvPicPr>
            <a:picLocks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1950" y="4538750"/>
            <a:ext cx="2469341" cy="16527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2" descr="opencvì ëí ì´ë¯¸ì§ ê²ìê²°ê³¼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3578" y="1113905"/>
            <a:ext cx="2351966" cy="2896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2"/>
          <p:cNvSpPr txBox="1">
            <a:spLocks noChangeArrowheads="1"/>
          </p:cNvSpPr>
          <p:nvPr/>
        </p:nvSpPr>
        <p:spPr>
          <a:xfrm>
            <a:off x="513181" y="1730369"/>
            <a:ext cx="6901411" cy="4376073"/>
          </a:xfrm>
          <a:prstGeom prst="rect">
            <a:avLst/>
          </a:prstGeom>
          <a:ln/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17500" indent="-317500" algn="l">
              <a:lnSpc>
                <a:spcPct val="120000"/>
              </a:lnSpc>
              <a:buFont typeface="나눔스퀘어_ac ExtraBold" charset="0"/>
              <a:buChar char="•"/>
            </a:pPr>
            <a:r>
              <a:rPr lang="en-US" altLang="ko-KR" sz="20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  <a:sym typeface="나눔스퀘어_ac ExtraBold" charset="0"/>
              </a:rPr>
              <a:t>OpenCV is an Image Processing library created by Intel and maintained by Willow Garage.</a:t>
            </a:r>
          </a:p>
          <a:p>
            <a:pPr marL="317500" indent="-317500" algn="l">
              <a:lnSpc>
                <a:spcPct val="120000"/>
              </a:lnSpc>
              <a:spcBef>
                <a:spcPts val="4800"/>
              </a:spcBef>
              <a:buFont typeface="나눔스퀘어_ac ExtraBold" charset="0"/>
              <a:buChar char="•"/>
            </a:pPr>
            <a:r>
              <a:rPr lang="en-US" altLang="ko-KR" sz="20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  <a:sym typeface="나눔스퀘어_ac ExtraBold" charset="0"/>
              </a:rPr>
              <a:t>Available for C, C++, and Python</a:t>
            </a:r>
          </a:p>
          <a:p>
            <a:pPr marL="317500" indent="-317500" algn="l">
              <a:lnSpc>
                <a:spcPct val="120000"/>
              </a:lnSpc>
              <a:spcBef>
                <a:spcPts val="4800"/>
              </a:spcBef>
              <a:buFont typeface="나눔스퀘어_ac ExtraBold" charset="0"/>
              <a:buChar char="•"/>
            </a:pPr>
            <a:r>
              <a:rPr lang="en-US" altLang="ko-KR" sz="20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  <a:sym typeface="나눔스퀘어_ac ExtraBold" charset="0"/>
              </a:rPr>
              <a:t>Newest update is version 4.5.3</a:t>
            </a:r>
          </a:p>
          <a:p>
            <a:pPr marL="317500" indent="-317500" algn="l">
              <a:lnSpc>
                <a:spcPct val="120000"/>
              </a:lnSpc>
              <a:spcBef>
                <a:spcPts val="4800"/>
              </a:spcBef>
              <a:buFont typeface="나눔스퀘어_ac ExtraBold" charset="0"/>
              <a:buChar char="•"/>
            </a:pPr>
            <a:r>
              <a:rPr lang="en-US" altLang="ko-KR" sz="20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  <a:sym typeface="나눔스퀘어_ac ExtraBold" charset="0"/>
              </a:rPr>
              <a:t>Open Source and free</a:t>
            </a:r>
          </a:p>
          <a:p>
            <a:pPr marL="317500" indent="-317500" algn="l">
              <a:lnSpc>
                <a:spcPct val="120000"/>
              </a:lnSpc>
              <a:spcBef>
                <a:spcPts val="4800"/>
              </a:spcBef>
              <a:buFont typeface="나눔스퀘어_ac ExtraBold" charset="0"/>
              <a:buChar char="•"/>
            </a:pPr>
            <a:r>
              <a:rPr lang="en-US" altLang="ko-KR" sz="20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  <a:sym typeface="나눔스퀘어_ac ExtraBold" charset="0"/>
              </a:rPr>
              <a:t>Easy to use and install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D2F2A2E-EE06-4D09-9AFB-B95E3A7A3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44E24-DFCA-411C-AC62-7D3BB13AC40C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56287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5181" y="158262"/>
            <a:ext cx="1718896" cy="404446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310332" y="222865"/>
            <a:ext cx="10427576" cy="908815"/>
            <a:chOff x="575803" y="482447"/>
            <a:chExt cx="16490599" cy="2175461"/>
          </a:xfrm>
        </p:grpSpPr>
        <p:sp>
          <p:nvSpPr>
            <p:cNvPr id="38" name="TextBox 37"/>
            <p:cNvSpPr txBox="1"/>
            <p:nvPr/>
          </p:nvSpPr>
          <p:spPr>
            <a:xfrm>
              <a:off x="575803" y="482447"/>
              <a:ext cx="16490599" cy="13997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lnSpc>
                  <a:spcPct val="100000"/>
                </a:lnSpc>
                <a:defRPr sz="3200" b="1" spc="-150" baseline="0">
                  <a:solidFill>
                    <a:srgbClr val="1F497D">
                      <a:lumMod val="75000"/>
                    </a:srgbClr>
                  </a:solidFill>
                  <a:latin typeface="Arial" panose="020B0604020202020204" pitchFamily="34" charset="0"/>
                  <a:ea typeface="나눔고딕" panose="020D0604000000000000" pitchFamily="50" charset="-127"/>
                  <a:cs typeface="Arial" panose="020B0604020202020204" pitchFamily="34" charset="0"/>
                </a:defRPr>
              </a:lvl1pPr>
            </a:lstStyle>
            <a:p>
              <a:r>
                <a:rPr lang="en-US" altLang="ko-KR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OpenCV – Deep Learning model process</a:t>
              </a:r>
              <a:endPara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575803" y="1921172"/>
              <a:ext cx="8723217" cy="7367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 latinLnBrk="1" hangingPunct="1">
                <a:lnSpc>
                  <a:spcPct val="100000"/>
                </a:lnSpc>
              </a:pPr>
              <a:r>
                <a:rPr lang="en-US" altLang="ko-KR" sz="1400" b="1" kern="1200" baseline="0" dirty="0">
                  <a:solidFill>
                    <a:prstClr val="white">
                      <a:lumMod val="50000"/>
                    </a:prst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함초롬돋움" pitchFamily="18" charset="-127"/>
                </a:rPr>
                <a:t>PIAI Research Department</a:t>
              </a:r>
            </a:p>
          </p:txBody>
        </p:sp>
        <p:pic>
          <p:nvPicPr>
            <p:cNvPr id="40" name="Picture 3" descr="C:\Users\admin\Desktop\1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75803" y="1747998"/>
              <a:ext cx="11234970" cy="244278"/>
            </a:xfrm>
            <a:prstGeom prst="rect">
              <a:avLst/>
            </a:prstGeom>
            <a:noFill/>
          </p:spPr>
        </p:pic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211" y="1197030"/>
            <a:ext cx="3444239" cy="258318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2829" y="1197030"/>
            <a:ext cx="3444240" cy="2583180"/>
          </a:xfrm>
          <a:prstGeom prst="rect">
            <a:avLst/>
          </a:prstGeom>
        </p:spPr>
      </p:pic>
      <p:sp>
        <p:nvSpPr>
          <p:cNvPr id="9" name="오른쪽 화살표 8"/>
          <p:cNvSpPr/>
          <p:nvPr/>
        </p:nvSpPr>
        <p:spPr>
          <a:xfrm>
            <a:off x="5986487" y="4436571"/>
            <a:ext cx="1080655" cy="5205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pc="-1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output</a:t>
            </a:r>
            <a:endParaRPr lang="ko-KR" altLang="en-US" spc="-100"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0" name="굽은 화살표 9"/>
          <p:cNvSpPr/>
          <p:nvPr/>
        </p:nvSpPr>
        <p:spPr>
          <a:xfrm rot="10800000" flipH="1">
            <a:off x="1911926" y="3780210"/>
            <a:ext cx="2443944" cy="1176944"/>
          </a:xfrm>
          <a:prstGeom prst="bentArrow">
            <a:avLst>
              <a:gd name="adj1" fmla="val 25000"/>
              <a:gd name="adj2" fmla="val 22881"/>
              <a:gd name="adj3" fmla="val 25000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00" dirty="0">
              <a:solidFill>
                <a:schemeClr val="tx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355870" y="4512197"/>
            <a:ext cx="158569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pc="-1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Face Detector</a:t>
            </a:r>
            <a:endParaRPr lang="ko-KR" altLang="en-US" spc="-100"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158001" y="4473348"/>
            <a:ext cx="707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input</a:t>
            </a:r>
            <a:endParaRPr lang="ko-KR" altLang="en-US" spc="-1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062696" y="4368681"/>
            <a:ext cx="9252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00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(x1, y1)</a:t>
            </a:r>
          </a:p>
          <a:p>
            <a:r>
              <a:rPr lang="en-US" altLang="ko-KR" spc="-100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(x2, y2)</a:t>
            </a:r>
            <a:endParaRPr lang="ko-KR" altLang="en-US" spc="-100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355870" y="5484957"/>
            <a:ext cx="1823833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pc="-1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Face Recognizer</a:t>
            </a:r>
            <a:endParaRPr lang="ko-KR" altLang="en-US" spc="-100"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570895" y="6401381"/>
            <a:ext cx="1471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00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“Park </a:t>
            </a:r>
            <a:r>
              <a:rPr lang="en-US" altLang="ko-KR" spc="-100" dirty="0" err="1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Jisung</a:t>
            </a:r>
            <a:r>
              <a:rPr lang="en-US" altLang="ko-KR" spc="-100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”</a:t>
            </a:r>
          </a:p>
        </p:txBody>
      </p:sp>
      <p:sp>
        <p:nvSpPr>
          <p:cNvPr id="16" name="굽은 화살표 15"/>
          <p:cNvSpPr/>
          <p:nvPr/>
        </p:nvSpPr>
        <p:spPr>
          <a:xfrm rot="10800000">
            <a:off x="6226702" y="5022925"/>
            <a:ext cx="1363495" cy="945609"/>
          </a:xfrm>
          <a:prstGeom prst="bentArrow">
            <a:avLst>
              <a:gd name="adj1" fmla="val 25000"/>
              <a:gd name="adj2" fmla="val 22881"/>
              <a:gd name="adj3" fmla="val 25000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00" dirty="0">
              <a:solidFill>
                <a:schemeClr val="tx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605397" y="5557280"/>
            <a:ext cx="707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input</a:t>
            </a:r>
            <a:endParaRPr lang="ko-KR" altLang="en-US" spc="-1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8" name="굽은 화살표 17"/>
          <p:cNvSpPr/>
          <p:nvPr/>
        </p:nvSpPr>
        <p:spPr>
          <a:xfrm rot="10800000" flipH="1">
            <a:off x="5167022" y="5862203"/>
            <a:ext cx="2443944" cy="979171"/>
          </a:xfrm>
          <a:prstGeom prst="bentArrow">
            <a:avLst>
              <a:gd name="adj1" fmla="val 25000"/>
              <a:gd name="adj2" fmla="val 22881"/>
              <a:gd name="adj3" fmla="val 25000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00" dirty="0">
              <a:solidFill>
                <a:schemeClr val="tx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164375" y="6412808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output</a:t>
            </a:r>
            <a:endParaRPr lang="ko-KR" altLang="en-US" spc="-1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Arial" panose="020B0604020202020204" pitchFamily="34" charset="0"/>
            </a:endParaRPr>
          </a:p>
        </p:txBody>
      </p:sp>
      <p:cxnSp>
        <p:nvCxnSpPr>
          <p:cNvPr id="20" name="꺾인 연결선 19"/>
          <p:cNvCxnSpPr>
            <a:stCxn id="13" idx="3"/>
            <a:endCxn id="8" idx="2"/>
          </p:cNvCxnSpPr>
          <p:nvPr/>
        </p:nvCxnSpPr>
        <p:spPr>
          <a:xfrm flipV="1">
            <a:off x="7987949" y="3780210"/>
            <a:ext cx="437000" cy="911637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꺾인 연결선 20"/>
          <p:cNvCxnSpPr>
            <a:stCxn id="15" idx="3"/>
            <a:endCxn id="8" idx="2"/>
          </p:cNvCxnSpPr>
          <p:nvPr/>
        </p:nvCxnSpPr>
        <p:spPr>
          <a:xfrm flipH="1" flipV="1">
            <a:off x="8424949" y="3780210"/>
            <a:ext cx="617567" cy="2805837"/>
          </a:xfrm>
          <a:prstGeom prst="bentConnector4">
            <a:avLst>
              <a:gd name="adj1" fmla="val -37016"/>
              <a:gd name="adj2" fmla="val 53291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8408482" y="4436571"/>
            <a:ext cx="8025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00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drawing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9C9D4B5-07CF-4D7E-8DA0-252237A85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44E24-DFCA-411C-AC62-7D3BB13AC40C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25876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5181" y="158262"/>
            <a:ext cx="1718896" cy="404446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310332" y="222865"/>
            <a:ext cx="7104260" cy="908815"/>
            <a:chOff x="575803" y="482447"/>
            <a:chExt cx="11234970" cy="2175461"/>
          </a:xfrm>
        </p:grpSpPr>
        <p:sp>
          <p:nvSpPr>
            <p:cNvPr id="38" name="TextBox 37"/>
            <p:cNvSpPr txBox="1"/>
            <p:nvPr/>
          </p:nvSpPr>
          <p:spPr>
            <a:xfrm>
              <a:off x="575803" y="482447"/>
              <a:ext cx="9006348" cy="13997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lnSpc>
                  <a:spcPct val="100000"/>
                </a:lnSpc>
                <a:defRPr sz="3200" b="1" spc="-150" baseline="0">
                  <a:solidFill>
                    <a:srgbClr val="1F497D">
                      <a:lumMod val="75000"/>
                    </a:srgbClr>
                  </a:solidFill>
                  <a:latin typeface="Arial" panose="020B0604020202020204" pitchFamily="34" charset="0"/>
                  <a:ea typeface="나눔고딕" panose="020D0604000000000000" pitchFamily="50" charset="-127"/>
                  <a:cs typeface="Arial" panose="020B0604020202020204" pitchFamily="34" charset="0"/>
                </a:defRPr>
              </a:lvl1pPr>
            </a:lstStyle>
            <a:p>
              <a:r>
                <a:rPr lang="en-US" altLang="ko-KR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OpenCV – Image</a:t>
              </a:r>
              <a:endPara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575803" y="1921172"/>
              <a:ext cx="8723217" cy="7367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 latinLnBrk="1" hangingPunct="1">
                <a:lnSpc>
                  <a:spcPct val="100000"/>
                </a:lnSpc>
              </a:pPr>
              <a:r>
                <a:rPr lang="en-US" altLang="ko-KR" sz="1400" b="1" kern="1200" baseline="0" dirty="0">
                  <a:solidFill>
                    <a:prstClr val="white">
                      <a:lumMod val="50000"/>
                    </a:prst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함초롬돋움" pitchFamily="18" charset="-127"/>
                </a:rPr>
                <a:t>PIAI Research Department</a:t>
              </a:r>
            </a:p>
          </p:txBody>
        </p:sp>
        <p:pic>
          <p:nvPicPr>
            <p:cNvPr id="40" name="Picture 3" descr="C:\Users\admin\Desktop\1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75803" y="1747998"/>
              <a:ext cx="11234970" cy="244278"/>
            </a:xfrm>
            <a:prstGeom prst="rect">
              <a:avLst/>
            </a:prstGeom>
            <a:noFill/>
          </p:spPr>
        </p:pic>
      </p:grpSp>
      <p:sp>
        <p:nvSpPr>
          <p:cNvPr id="10" name="내용 개체 틀 2"/>
          <p:cNvSpPr txBox="1">
            <a:spLocks/>
          </p:cNvSpPr>
          <p:nvPr/>
        </p:nvSpPr>
        <p:spPr>
          <a:xfrm>
            <a:off x="4363325" y="4271436"/>
            <a:ext cx="7037491" cy="16957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b="1" spc="-1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화소 위치 </a:t>
            </a:r>
            <a:r>
              <a:rPr lang="en-US" altLang="ko-KR" b="1" spc="-1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: x=(j,i) </a:t>
            </a:r>
            <a:r>
              <a:rPr lang="ko-KR" altLang="en-US" b="1" spc="-1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또는 </a:t>
            </a:r>
            <a:r>
              <a:rPr lang="en-US" altLang="ko-KR" b="1" spc="-1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x=(</a:t>
            </a:r>
            <a:r>
              <a:rPr lang="en-US" altLang="ko-KR" b="1" spc="-100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y,x</a:t>
            </a:r>
            <a:r>
              <a:rPr lang="en-US" altLang="ko-KR" b="1" spc="-1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)</a:t>
            </a:r>
            <a:r>
              <a:rPr lang="ko-KR" altLang="en-US" b="1" spc="-1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로 표기</a:t>
            </a:r>
            <a:endParaRPr lang="en-US" altLang="ko-KR" b="1" spc="-1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b="1" spc="-1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흑백 영상 </a:t>
            </a:r>
            <a:r>
              <a:rPr lang="en-US" altLang="ko-KR" b="1" spc="-1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: f(y, x) </a:t>
            </a:r>
            <a:r>
              <a:rPr lang="ko-KR" altLang="en-US" b="1" spc="-1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또는 </a:t>
            </a:r>
            <a:r>
              <a:rPr lang="en-US" altLang="ko-KR" b="1" spc="-1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f(j,i), 0 ≤ j ≤ M-1, 0 ≤ j ≤ N-1</a:t>
            </a:r>
            <a:r>
              <a:rPr lang="ko-KR" altLang="en-US" b="1" spc="-1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로 표기</a:t>
            </a:r>
            <a:endParaRPr lang="en-US" altLang="ko-KR" b="1" spc="-1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b="1" spc="-1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컬러 영상 </a:t>
            </a:r>
            <a:r>
              <a:rPr lang="en-US" altLang="ko-KR" b="1" spc="-1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: </a:t>
            </a:r>
            <a:r>
              <a:rPr lang="en-US" altLang="ko-KR" b="1" spc="-100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f</a:t>
            </a:r>
            <a:r>
              <a:rPr lang="en-US" altLang="ko-KR" b="1" spc="-100" dirty="0" err="1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r</a:t>
            </a:r>
            <a:r>
              <a:rPr lang="en-US" altLang="ko-KR" b="1" spc="-1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(x), f</a:t>
            </a:r>
            <a:r>
              <a:rPr lang="en-US" altLang="ko-KR" b="1" spc="-100" dirty="0">
                <a:solidFill>
                  <a:schemeClr val="accent6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g</a:t>
            </a:r>
            <a:r>
              <a:rPr lang="en-US" altLang="ko-KR" b="1" spc="-1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(x), f</a:t>
            </a:r>
            <a:r>
              <a:rPr lang="en-US" altLang="ko-KR" b="1" spc="-100" dirty="0">
                <a:solidFill>
                  <a:schemeClr val="accent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b</a:t>
            </a:r>
            <a:r>
              <a:rPr lang="en-US" altLang="ko-KR" b="1" spc="-1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(x)</a:t>
            </a:r>
            <a:r>
              <a:rPr lang="ko-KR" altLang="en-US" b="1" spc="-1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의</a:t>
            </a:r>
            <a:r>
              <a:rPr lang="en-US" altLang="ko-KR" b="1" spc="-1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b="1" spc="-1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세 채널로 구성</a:t>
            </a:r>
            <a:endParaRPr lang="en-US" altLang="ko-KR" b="1" spc="-1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119"/>
          <a:stretch/>
        </p:blipFill>
        <p:spPr bwMode="auto">
          <a:xfrm>
            <a:off x="1507511" y="4209527"/>
            <a:ext cx="3121634" cy="23150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156"/>
          <a:stretch/>
        </p:blipFill>
        <p:spPr bwMode="auto">
          <a:xfrm>
            <a:off x="1210665" y="1691733"/>
            <a:ext cx="9231318" cy="22985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F46DC72F-D482-4F0D-8BE0-CB06DC3EC3AE}"/>
              </a:ext>
            </a:extLst>
          </p:cNvPr>
          <p:cNvSpPr/>
          <p:nvPr/>
        </p:nvSpPr>
        <p:spPr>
          <a:xfrm>
            <a:off x="1210665" y="1289829"/>
            <a:ext cx="11833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spc="-1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영상 좌표계</a:t>
            </a:r>
            <a:endParaRPr lang="en-US" altLang="ko-KR" b="1" spc="-1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873557" y="1225898"/>
            <a:ext cx="772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uint8</a:t>
            </a:r>
            <a:endParaRPr lang="ko-KR" altLang="en-US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1E054B2-9835-4CF7-8C25-1447A49534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44E24-DFCA-411C-AC62-7D3BB13AC40C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91306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505504BC-F2ED-4FA2-AEB6-5EBB92BBD6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8052" y="2479447"/>
            <a:ext cx="3212072" cy="3602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5181" y="158262"/>
            <a:ext cx="1718896" cy="404446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310332" y="222865"/>
            <a:ext cx="7104260" cy="908815"/>
            <a:chOff x="575803" y="482447"/>
            <a:chExt cx="11234970" cy="2175461"/>
          </a:xfrm>
        </p:grpSpPr>
        <p:sp>
          <p:nvSpPr>
            <p:cNvPr id="38" name="TextBox 37"/>
            <p:cNvSpPr txBox="1"/>
            <p:nvPr/>
          </p:nvSpPr>
          <p:spPr>
            <a:xfrm>
              <a:off x="575803" y="482447"/>
              <a:ext cx="9006348" cy="13997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lnSpc>
                  <a:spcPct val="100000"/>
                </a:lnSpc>
                <a:defRPr sz="3200" b="1" spc="-150" baseline="0">
                  <a:solidFill>
                    <a:srgbClr val="1F497D">
                      <a:lumMod val="75000"/>
                    </a:srgbClr>
                  </a:solidFill>
                  <a:latin typeface="Arial" panose="020B0604020202020204" pitchFamily="34" charset="0"/>
                  <a:ea typeface="나눔고딕" panose="020D0604000000000000" pitchFamily="50" charset="-127"/>
                  <a:cs typeface="Arial" panose="020B0604020202020204" pitchFamily="34" charset="0"/>
                </a:defRPr>
              </a:lvl1pPr>
            </a:lstStyle>
            <a:p>
              <a:r>
                <a:rPr lang="en-US" altLang="ko-KR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OpenCV – Image</a:t>
              </a:r>
              <a:endPara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575803" y="1921172"/>
              <a:ext cx="8723217" cy="7367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 latinLnBrk="1" hangingPunct="1">
                <a:lnSpc>
                  <a:spcPct val="100000"/>
                </a:lnSpc>
              </a:pPr>
              <a:r>
                <a:rPr lang="en-US" altLang="ko-KR" sz="1400" b="1" kern="1200" baseline="0" dirty="0">
                  <a:solidFill>
                    <a:prstClr val="white">
                      <a:lumMod val="50000"/>
                    </a:prst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함초롬돋움" pitchFamily="18" charset="-127"/>
                </a:rPr>
                <a:t>PIAI Research Department</a:t>
              </a:r>
            </a:p>
          </p:txBody>
        </p:sp>
        <p:pic>
          <p:nvPicPr>
            <p:cNvPr id="40" name="Picture 3" descr="C:\Users\admin\Desktop\1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575803" y="1747998"/>
              <a:ext cx="11234970" cy="244278"/>
            </a:xfrm>
            <a:prstGeom prst="rect">
              <a:avLst/>
            </a:prstGeom>
            <a:noFill/>
          </p:spPr>
        </p:pic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3136" y="5445083"/>
            <a:ext cx="2504708" cy="111877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82259" y="1533873"/>
            <a:ext cx="2619375" cy="30670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10216" y="1619769"/>
            <a:ext cx="2619375" cy="30670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38173" y="1705665"/>
            <a:ext cx="2619375" cy="30670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1" name="TextBox 10"/>
          <p:cNvSpPr txBox="1"/>
          <p:nvPr/>
        </p:nvSpPr>
        <p:spPr>
          <a:xfrm>
            <a:off x="-31227" y="3165880"/>
            <a:ext cx="10919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322</a:t>
            </a:r>
          </a:p>
          <a:p>
            <a:pPr algn="ctr"/>
            <a:r>
              <a:rPr lang="en-US" altLang="ko-KR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(Height)</a:t>
            </a:r>
            <a:endParaRPr lang="ko-KR" altLang="en-US" b="1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704133" y="4915224"/>
            <a:ext cx="1452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275(Width)</a:t>
            </a:r>
            <a:endParaRPr lang="ko-KR" altLang="en-US" b="1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000317" y="1336333"/>
            <a:ext cx="9562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3(</a:t>
            </a:r>
            <a:r>
              <a:rPr lang="en-US" altLang="ko-KR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R</a:t>
            </a:r>
            <a:r>
              <a:rPr lang="en-US" altLang="ko-KR" b="1" dirty="0">
                <a:solidFill>
                  <a:srgbClr val="00B05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G</a:t>
            </a:r>
            <a:r>
              <a:rPr lang="en-US" altLang="ko-KR" b="1" dirty="0">
                <a:solidFill>
                  <a:srgbClr val="0070C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B</a:t>
            </a:r>
            <a:r>
              <a:rPr lang="en-US" altLang="ko-KR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)</a:t>
            </a:r>
            <a:endParaRPr lang="ko-KR" altLang="en-US" b="1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cxnSp>
        <p:nvCxnSpPr>
          <p:cNvPr id="14" name="직선 화살표 연결선 13"/>
          <p:cNvCxnSpPr/>
          <p:nvPr/>
        </p:nvCxnSpPr>
        <p:spPr>
          <a:xfrm>
            <a:off x="1001445" y="1705665"/>
            <a:ext cx="0" cy="3176307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/>
          <p:nvPr/>
        </p:nvCxnSpPr>
        <p:spPr>
          <a:xfrm>
            <a:off x="1066130" y="4881972"/>
            <a:ext cx="2763461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/>
          <p:nvPr/>
        </p:nvCxnSpPr>
        <p:spPr>
          <a:xfrm flipV="1">
            <a:off x="3802950" y="1385367"/>
            <a:ext cx="197367" cy="29701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꺾인 연결선 9">
            <a:extLst>
              <a:ext uri="{FF2B5EF4-FFF2-40B4-BE49-F238E27FC236}">
                <a16:creationId xmlns:a16="http://schemas.microsoft.com/office/drawing/2014/main" id="{B605E317-D203-41B2-B5AF-4EB8A4400505}"/>
              </a:ext>
            </a:extLst>
          </p:cNvPr>
          <p:cNvCxnSpPr>
            <a:cxnSpLocks/>
          </p:cNvCxnSpPr>
          <p:nvPr/>
        </p:nvCxnSpPr>
        <p:spPr>
          <a:xfrm rot="10800000" flipV="1">
            <a:off x="7888168" y="1891496"/>
            <a:ext cx="2156834" cy="1248426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꺾인 연결선 10">
            <a:extLst>
              <a:ext uri="{FF2B5EF4-FFF2-40B4-BE49-F238E27FC236}">
                <a16:creationId xmlns:a16="http://schemas.microsoft.com/office/drawing/2014/main" id="{E9E0E121-F850-432F-B5B8-E5D94F42AA0E}"/>
              </a:ext>
            </a:extLst>
          </p:cNvPr>
          <p:cNvCxnSpPr/>
          <p:nvPr/>
        </p:nvCxnSpPr>
        <p:spPr>
          <a:xfrm rot="10800000" flipV="1">
            <a:off x="8397544" y="3620539"/>
            <a:ext cx="2611732" cy="599898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꺾인 연결선 11">
            <a:extLst>
              <a:ext uri="{FF2B5EF4-FFF2-40B4-BE49-F238E27FC236}">
                <a16:creationId xmlns:a16="http://schemas.microsoft.com/office/drawing/2014/main" id="{D92FADD0-6F8C-4FBB-B11C-56097D8807D3}"/>
              </a:ext>
            </a:extLst>
          </p:cNvPr>
          <p:cNvCxnSpPr>
            <a:cxnSpLocks/>
          </p:cNvCxnSpPr>
          <p:nvPr/>
        </p:nvCxnSpPr>
        <p:spPr>
          <a:xfrm>
            <a:off x="5714067" y="3254781"/>
            <a:ext cx="1636994" cy="820103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꺾인 연결선 12">
            <a:extLst>
              <a:ext uri="{FF2B5EF4-FFF2-40B4-BE49-F238E27FC236}">
                <a16:creationId xmlns:a16="http://schemas.microsoft.com/office/drawing/2014/main" id="{6677C437-FCB2-467B-81DE-23E9EF23826B}"/>
              </a:ext>
            </a:extLst>
          </p:cNvPr>
          <p:cNvCxnSpPr/>
          <p:nvPr/>
        </p:nvCxnSpPr>
        <p:spPr>
          <a:xfrm rot="5400000">
            <a:off x="6765882" y="1822915"/>
            <a:ext cx="1281982" cy="770752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꺾인 연결선 13">
            <a:extLst>
              <a:ext uri="{FF2B5EF4-FFF2-40B4-BE49-F238E27FC236}">
                <a16:creationId xmlns:a16="http://schemas.microsoft.com/office/drawing/2014/main" id="{0AF59D62-4575-418F-84E6-2679A8F4ADF6}"/>
              </a:ext>
            </a:extLst>
          </p:cNvPr>
          <p:cNvCxnSpPr>
            <a:cxnSpLocks/>
          </p:cNvCxnSpPr>
          <p:nvPr/>
        </p:nvCxnSpPr>
        <p:spPr>
          <a:xfrm flipV="1">
            <a:off x="5714067" y="4911564"/>
            <a:ext cx="1542139" cy="1410268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D24BA968-9E92-4BEC-A553-50F8A3380EFE}"/>
              </a:ext>
            </a:extLst>
          </p:cNvPr>
          <p:cNvSpPr txBox="1"/>
          <p:nvPr/>
        </p:nvSpPr>
        <p:spPr>
          <a:xfrm>
            <a:off x="7368983" y="1226213"/>
            <a:ext cx="1000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(10,10)</a:t>
            </a:r>
            <a:endParaRPr lang="ko-KR" altLang="en-US" b="1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689961D-2404-4816-80D4-E3FA48D96BD6}"/>
              </a:ext>
            </a:extLst>
          </p:cNvPr>
          <p:cNvSpPr txBox="1"/>
          <p:nvPr/>
        </p:nvSpPr>
        <p:spPr>
          <a:xfrm>
            <a:off x="10045001" y="1706829"/>
            <a:ext cx="1143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(50,110)</a:t>
            </a:r>
            <a:endParaRPr lang="ko-KR" altLang="en-US" b="1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97C18A7-1E15-4F9A-86F0-BAB46F961527}"/>
              </a:ext>
            </a:extLst>
          </p:cNvPr>
          <p:cNvSpPr txBox="1"/>
          <p:nvPr/>
        </p:nvSpPr>
        <p:spPr>
          <a:xfrm>
            <a:off x="4703670" y="6137166"/>
            <a:ext cx="11728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(230,45)</a:t>
            </a:r>
            <a:endParaRPr lang="ko-KR" altLang="en-US" b="1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82ED8F0-291B-466B-B1E1-E29070E06C7F}"/>
              </a:ext>
            </a:extLst>
          </p:cNvPr>
          <p:cNvSpPr txBox="1"/>
          <p:nvPr/>
        </p:nvSpPr>
        <p:spPr>
          <a:xfrm>
            <a:off x="4671047" y="3070115"/>
            <a:ext cx="11728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(150,60)</a:t>
            </a:r>
            <a:endParaRPr lang="ko-KR" altLang="en-US" b="1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C5D1E5E-5328-42F6-A1F2-C3AE074D2951}"/>
              </a:ext>
            </a:extLst>
          </p:cNvPr>
          <p:cNvSpPr txBox="1"/>
          <p:nvPr/>
        </p:nvSpPr>
        <p:spPr>
          <a:xfrm>
            <a:off x="11019105" y="3439447"/>
            <a:ext cx="11728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(150,170)</a:t>
            </a:r>
            <a:endParaRPr lang="ko-KR" altLang="en-US" b="1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0" name="슬라이드 번호 개체 틀 19">
            <a:extLst>
              <a:ext uri="{FF2B5EF4-FFF2-40B4-BE49-F238E27FC236}">
                <a16:creationId xmlns:a16="http://schemas.microsoft.com/office/drawing/2014/main" id="{5AC63BE1-8D20-4679-891A-FAF909A808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44E24-DFCA-411C-AC62-7D3BB13AC40C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40406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600</Words>
  <Application>Microsoft Office PowerPoint</Application>
  <PresentationFormat>와이드스크린</PresentationFormat>
  <Paragraphs>152</Paragraphs>
  <Slides>18</Slides>
  <Notes>15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1" baseType="lpstr">
      <vt:lpstr>나눔스퀘어_ac ExtraBold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김다현(포항공과대학교 인공지능연구원 연구부)</dc:creator>
  <cp:lastModifiedBy>김다현(포항공과대학교 인공지능연구원 연구부)</cp:lastModifiedBy>
  <cp:revision>10</cp:revision>
  <dcterms:created xsi:type="dcterms:W3CDTF">2022-06-21T08:14:33Z</dcterms:created>
  <dcterms:modified xsi:type="dcterms:W3CDTF">2022-09-07T00:21:33Z</dcterms:modified>
</cp:coreProperties>
</file>